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5"/>
  </p:notesMasterIdLst>
  <p:sldIdLst>
    <p:sldId id="256" r:id="rId2"/>
    <p:sldId id="257" r:id="rId3"/>
    <p:sldId id="258" r:id="rId4"/>
    <p:sldId id="259" r:id="rId5"/>
    <p:sldId id="260" r:id="rId6"/>
    <p:sldId id="299" r:id="rId7"/>
    <p:sldId id="261" r:id="rId8"/>
    <p:sldId id="266" r:id="rId9"/>
    <p:sldId id="295" r:id="rId10"/>
    <p:sldId id="297" r:id="rId11"/>
    <p:sldId id="296" r:id="rId12"/>
    <p:sldId id="267" r:id="rId13"/>
    <p:sldId id="268" r:id="rId14"/>
    <p:sldId id="269" r:id="rId15"/>
    <p:sldId id="270" r:id="rId16"/>
    <p:sldId id="271" r:id="rId17"/>
    <p:sldId id="272" r:id="rId18"/>
    <p:sldId id="298" r:id="rId19"/>
    <p:sldId id="273" r:id="rId20"/>
    <p:sldId id="274" r:id="rId21"/>
    <p:sldId id="275" r:id="rId22"/>
    <p:sldId id="276" r:id="rId23"/>
    <p:sldId id="277" r:id="rId24"/>
    <p:sldId id="278" r:id="rId25"/>
    <p:sldId id="300" r:id="rId26"/>
    <p:sldId id="279" r:id="rId27"/>
    <p:sldId id="280" r:id="rId28"/>
    <p:sldId id="281" r:id="rId29"/>
    <p:sldId id="282" r:id="rId30"/>
    <p:sldId id="301" r:id="rId31"/>
    <p:sldId id="302" r:id="rId32"/>
    <p:sldId id="284" r:id="rId33"/>
    <p:sldId id="285" r:id="rId34"/>
    <p:sldId id="286" r:id="rId35"/>
    <p:sldId id="287" r:id="rId36"/>
    <p:sldId id="288" r:id="rId37"/>
    <p:sldId id="303" r:id="rId38"/>
    <p:sldId id="305" r:id="rId39"/>
    <p:sldId id="289" r:id="rId40"/>
    <p:sldId id="290" r:id="rId41"/>
    <p:sldId id="291" r:id="rId42"/>
    <p:sldId id="292" r:id="rId43"/>
    <p:sldId id="294" r:id="rId4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535353"/>
        </a:solidFill>
        <a:effectLst/>
        <a:uFillTx/>
        <a:latin typeface="Gill Sans Light"/>
        <a:ea typeface="Gill Sans Light"/>
        <a:cs typeface="Gill Sans Light"/>
        <a:sym typeface="Gill Sans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D5E2E4"/>
          </a:solidFill>
        </a:fill>
      </a:tcStyle>
    </a:wholeTbl>
    <a:band2H>
      <a:tcTxStyle/>
      <a:tcStyle>
        <a:tcBdr/>
        <a:fill>
          <a:solidFill>
            <a:srgbClr val="EBF1F2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381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381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F1DDCB"/>
          </a:solidFill>
        </a:fill>
      </a:tcStyle>
    </a:wholeTbl>
    <a:band2H>
      <a:tcTxStyle/>
      <a:tcStyle>
        <a:tcBdr/>
        <a:fill>
          <a:solidFill>
            <a:srgbClr val="F8EFE7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381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381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D1D3D7"/>
          </a:solidFill>
        </a:fill>
      </a:tcStyle>
    </a:wholeTbl>
    <a:band2H>
      <a:tcTxStyle/>
      <a:tcStyle>
        <a:tcBdr/>
        <a:fill>
          <a:solidFill>
            <a:srgbClr val="E9EAEC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381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381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340053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5353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40053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CFCFCF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38100" cap="flat">
              <a:solidFill>
                <a:srgbClr val="340053"/>
              </a:solidFill>
              <a:prstDash val="solid"/>
              <a:round/>
            </a:ln>
          </a:top>
          <a:bottom>
            <a:ln w="127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340053"/>
      </a:tcTxStyle>
      <a:tcStyle>
        <a:tcBdr>
          <a:left>
            <a:ln w="12700" cap="flat">
              <a:solidFill>
                <a:srgbClr val="340053"/>
              </a:solidFill>
              <a:prstDash val="solid"/>
              <a:round/>
            </a:ln>
          </a:left>
          <a:right>
            <a:ln w="12700" cap="flat">
              <a:solidFill>
                <a:srgbClr val="340053"/>
              </a:solidFill>
              <a:prstDash val="solid"/>
              <a:round/>
            </a:ln>
          </a:right>
          <a:top>
            <a:ln w="12700" cap="flat">
              <a:solidFill>
                <a:srgbClr val="340053"/>
              </a:solidFill>
              <a:prstDash val="solid"/>
              <a:round/>
            </a:ln>
          </a:top>
          <a:bottom>
            <a:ln w="38100" cap="flat">
              <a:solidFill>
                <a:srgbClr val="340053"/>
              </a:solidFill>
              <a:prstDash val="solid"/>
              <a:round/>
            </a:ln>
          </a:bottom>
          <a:insideH>
            <a:ln w="12700" cap="flat">
              <a:solidFill>
                <a:srgbClr val="340053"/>
              </a:solidFill>
              <a:prstDash val="solid"/>
              <a:round/>
            </a:ln>
          </a:insideH>
          <a:insideV>
            <a:ln w="12700" cap="flat">
              <a:solidFill>
                <a:srgbClr val="340053"/>
              </a:solidFill>
              <a:prstDash val="solid"/>
              <a:round/>
            </a:ln>
          </a:insideV>
        </a:tcBdr>
        <a:fill>
          <a:solidFill>
            <a:srgbClr val="535353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Light"/>
          <a:ea typeface="Gill Sans Light"/>
          <a:cs typeface="Gill Sans Light"/>
        </a:font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solidFill>
            <a:srgbClr val="535353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"/>
          <a:ea typeface="Gill Sans"/>
          <a:cs typeface="Gill Sans"/>
        </a:font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solidFill>
            <a:srgbClr val="535353">
              <a:alpha val="20000"/>
            </a:srgbClr>
          </a:solidFill>
        </a:fill>
      </a:tcStyle>
    </a:firstCol>
    <a:lastRow>
      <a:tcTxStyle b="on" i="off">
        <a:font>
          <a:latin typeface="Gill Sans"/>
          <a:ea typeface="Gill Sans"/>
          <a:cs typeface="Gill Sans"/>
        </a:font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50800" cap="flat">
              <a:solidFill>
                <a:srgbClr val="535353"/>
              </a:solidFill>
              <a:prstDash val="solid"/>
              <a:round/>
            </a:ln>
          </a:top>
          <a:bottom>
            <a:ln w="127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ill Sans"/>
          <a:ea typeface="Gill Sans"/>
          <a:cs typeface="Gill Sans"/>
        </a:font>
        <a:srgbClr val="535353"/>
      </a:tcTxStyle>
      <a:tcStyle>
        <a:tcBdr>
          <a:left>
            <a:ln w="12700" cap="flat">
              <a:solidFill>
                <a:srgbClr val="535353"/>
              </a:solidFill>
              <a:prstDash val="solid"/>
              <a:round/>
            </a:ln>
          </a:left>
          <a:right>
            <a:ln w="12700" cap="flat">
              <a:solidFill>
                <a:srgbClr val="535353"/>
              </a:solidFill>
              <a:prstDash val="solid"/>
              <a:round/>
            </a:ln>
          </a:right>
          <a:top>
            <a:ln w="12700" cap="flat">
              <a:solidFill>
                <a:srgbClr val="535353"/>
              </a:solidFill>
              <a:prstDash val="solid"/>
              <a:round/>
            </a:ln>
          </a:top>
          <a:bottom>
            <a:ln w="25400" cap="flat">
              <a:solidFill>
                <a:srgbClr val="535353"/>
              </a:solidFill>
              <a:prstDash val="solid"/>
              <a:round/>
            </a:ln>
          </a:bottom>
          <a:insideH>
            <a:ln w="12700" cap="flat">
              <a:solidFill>
                <a:srgbClr val="535353"/>
              </a:solidFill>
              <a:prstDash val="solid"/>
              <a:round/>
            </a:ln>
          </a:insideH>
          <a:insideV>
            <a:ln w="12700" cap="flat">
              <a:solidFill>
                <a:srgbClr val="53535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4"/>
    <p:restoredTop sz="94697"/>
  </p:normalViewPr>
  <p:slideViewPr>
    <p:cSldViewPr snapToGrid="0" snapToObjects="1">
      <p:cViewPr varScale="1">
        <p:scale>
          <a:sx n="59" d="100"/>
          <a:sy n="59" d="100"/>
        </p:scale>
        <p:origin x="6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2.tif>
</file>

<file path=ppt/media/image3.tif>
</file>

<file path=ppt/media/image4.tif>
</file>

<file path=ppt/media/image5.tif>
</file>

<file path=ppt/media/image6.tif>
</file>

<file path=ppt/media/image7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355600" y="2044700"/>
            <a:ext cx="12293600" cy="3238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5270500"/>
            <a:ext cx="12293600" cy="12954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689600"/>
            <a:ext cx="10464800" cy="5080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2800"/>
            </a:lvl1pPr>
            <a:lvl2pPr marL="749968" indent="-318168" algn="ctr">
              <a:lnSpc>
                <a:spcPct val="100000"/>
              </a:lnSpc>
              <a:spcBef>
                <a:spcPts val="0"/>
              </a:spcBef>
              <a:defRPr sz="2800"/>
            </a:lvl2pPr>
            <a:lvl3pPr marL="1181768" indent="-318168" algn="ctr">
              <a:lnSpc>
                <a:spcPct val="100000"/>
              </a:lnSpc>
              <a:spcBef>
                <a:spcPts val="0"/>
              </a:spcBef>
              <a:defRPr sz="2800"/>
            </a:lvl3pPr>
            <a:lvl4pPr marL="1613568" indent="-318168" algn="ctr">
              <a:lnSpc>
                <a:spcPct val="100000"/>
              </a:lnSpc>
              <a:spcBef>
                <a:spcPts val="0"/>
              </a:spcBef>
              <a:defRPr sz="2800"/>
            </a:lvl4pPr>
            <a:lvl5pPr marL="2045368" indent="-318168" algn="ctr">
              <a:lnSpc>
                <a:spcPct val="100000"/>
              </a:lnSpc>
              <a:spcBef>
                <a:spcPts val="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3"/>
          </p:nvPr>
        </p:nvSpPr>
        <p:spPr>
          <a:xfrm>
            <a:off x="1270000" y="4152900"/>
            <a:ext cx="10464800" cy="64770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pPr>
            <a:endParaRPr/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2552700" y="0"/>
            <a:ext cx="17339734" cy="9753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258743" y="-673100"/>
            <a:ext cx="10390145" cy="7777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908800"/>
            <a:ext cx="10464800" cy="12827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355600" y="3251200"/>
            <a:ext cx="12293600" cy="32385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5351574" y="1384300"/>
            <a:ext cx="7872414" cy="6997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355600" y="1016000"/>
            <a:ext cx="5892800" cy="3886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55600" y="4889500"/>
            <a:ext cx="5892800" cy="388620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buSzTx/>
              <a:buNone/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5493158" y="2743200"/>
            <a:ext cx="7889607" cy="701298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355600" y="2730500"/>
            <a:ext cx="5892800" cy="6299200"/>
          </a:xfrm>
          <a:prstGeom prst="rect">
            <a:avLst/>
          </a:prstGeom>
        </p:spPr>
        <p:txBody>
          <a:bodyPr/>
          <a:lstStyle>
            <a:lvl1pPr marL="431800" indent="-431800">
              <a:lnSpc>
                <a:spcPct val="100000"/>
              </a:lnSpc>
              <a:spcBef>
                <a:spcPts val="3800"/>
              </a:spcBef>
              <a:defRPr sz="3800"/>
            </a:lvl1pPr>
            <a:lvl2pPr marL="863600" indent="-431800">
              <a:lnSpc>
                <a:spcPct val="100000"/>
              </a:lnSpc>
              <a:spcBef>
                <a:spcPts val="3800"/>
              </a:spcBef>
              <a:defRPr sz="3800"/>
            </a:lvl2pPr>
            <a:lvl3pPr marL="1295400" indent="-431800">
              <a:lnSpc>
                <a:spcPct val="100000"/>
              </a:lnSpc>
              <a:spcBef>
                <a:spcPts val="3800"/>
              </a:spcBef>
              <a:defRPr sz="3800"/>
            </a:lvl3pPr>
            <a:lvl4pPr marL="1727200" indent="-431800">
              <a:lnSpc>
                <a:spcPct val="100000"/>
              </a:lnSpc>
              <a:spcBef>
                <a:spcPts val="3800"/>
              </a:spcBef>
              <a:defRPr sz="3800"/>
            </a:lvl4pPr>
            <a:lvl5pPr marL="2159000" indent="-431800">
              <a:lnSpc>
                <a:spcPct val="100000"/>
              </a:lnSpc>
              <a:spcBef>
                <a:spcPts val="38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762000" y="762000"/>
            <a:ext cx="11468100" cy="82169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2-033_1302x975.jpeg"/>
          <p:cNvSpPr>
            <a:spLocks noGrp="1"/>
          </p:cNvSpPr>
          <p:nvPr>
            <p:ph type="pic" sz="quarter" idx="13"/>
          </p:nvPr>
        </p:nvSpPr>
        <p:spPr>
          <a:xfrm>
            <a:off x="6654800" y="49657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667500" y="444500"/>
            <a:ext cx="5803900" cy="43462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2-10-superquadro_1631x2178.jpeg"/>
          <p:cNvSpPr>
            <a:spLocks noGrp="1"/>
          </p:cNvSpPr>
          <p:nvPr>
            <p:ph type="pic" idx="15"/>
          </p:nvPr>
        </p:nvSpPr>
        <p:spPr>
          <a:xfrm>
            <a:off x="-939561" y="482600"/>
            <a:ext cx="7995295" cy="106816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‹N°›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355600" y="254000"/>
            <a:ext cx="122936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355600" y="2730500"/>
            <a:ext cx="12293600" cy="629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4599" y="9271000"/>
            <a:ext cx="342901" cy="355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‹N°›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0" i="0" u="none" strike="noStrike" cap="all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titleStyle>
    <p:bodyStyle>
      <a:lvl1pPr marL="5207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1pPr>
      <a:lvl2pPr marL="10414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2pPr>
      <a:lvl3pPr marL="15621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3pPr>
      <a:lvl4pPr marL="20828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4pPr>
      <a:lvl5pPr marL="2603500" marR="0" indent="-520700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5pPr>
      <a:lvl6pPr marL="2681705" marR="0" indent="-522705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6pPr>
      <a:lvl7pPr marL="3113505" marR="0" indent="-522705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7pPr>
      <a:lvl8pPr marL="3545305" marR="0" indent="-522705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8pPr>
      <a:lvl9pPr marL="3977105" marR="0" indent="-522705" algn="l" defTabSz="584200" rtl="0" latinLnBrk="0">
        <a:lnSpc>
          <a:spcPct val="120000"/>
        </a:lnSpc>
        <a:spcBef>
          <a:spcPts val="4600"/>
        </a:spcBef>
        <a:spcAft>
          <a:spcPts val="0"/>
        </a:spcAft>
        <a:buClrTx/>
        <a:buSzPct val="82000"/>
        <a:buFontTx/>
        <a:buChar char="•"/>
        <a:tabLst/>
        <a:defRPr sz="4600" b="0" i="0" u="none" strike="noStrike" cap="none" spc="0" baseline="0">
          <a:solidFill>
            <a:srgbClr val="535353"/>
          </a:solidFill>
          <a:uFillTx/>
          <a:latin typeface="Gill Sans Light"/>
          <a:ea typeface="Gill Sans Light"/>
          <a:cs typeface="Gill Sans Light"/>
          <a:sym typeface="Gill Sans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80" TargetMode="Externa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3000/page1" TargetMode="External"/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localhost:4000/page2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a"/>
          <p:cNvSpPr txBox="1">
            <a:spLocks noGrp="1"/>
          </p:cNvSpPr>
          <p:nvPr>
            <p:ph type="title"/>
          </p:nvPr>
        </p:nvSpPr>
        <p:spPr>
          <a:xfrm>
            <a:off x="1358900" y="5514811"/>
            <a:ext cx="10464800" cy="1282702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15000"/>
              </a:lnSpc>
              <a:defRPr sz="3500" b="1" cap="none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pPr>
            <a:endParaRPr/>
          </a:p>
        </p:txBody>
      </p:sp>
      <p:sp>
        <p:nvSpPr>
          <p:cNvPr id="120" name="by Ouedraogo Fidèle"/>
          <p:cNvSpPr txBox="1">
            <a:spLocks noGrp="1"/>
          </p:cNvSpPr>
          <p:nvPr>
            <p:ph type="body" sz="quarter" idx="1"/>
          </p:nvPr>
        </p:nvSpPr>
        <p:spPr>
          <a:xfrm>
            <a:off x="673100" y="7289800"/>
            <a:ext cx="10464800" cy="1130300"/>
          </a:xfrm>
          <a:prstGeom prst="rect">
            <a:avLst/>
          </a:prstGeom>
        </p:spPr>
        <p:txBody>
          <a:bodyPr/>
          <a:lstStyle>
            <a:lvl1pPr defTabSz="457200">
              <a:lnSpc>
                <a:spcPct val="115000"/>
              </a:lnSpc>
              <a:defRPr sz="200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by Ouedraogo Fidèle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0751" y="691245"/>
            <a:ext cx="7103299" cy="4331280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59" name="Module =  fichier javascript…"/>
          <p:cNvSpPr txBox="1"/>
          <p:nvPr/>
        </p:nvSpPr>
        <p:spPr>
          <a:xfrm>
            <a:off x="399528" y="3148297"/>
            <a:ext cx="12535941" cy="5014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Importer le module</a:t>
            </a:r>
            <a:endParaRPr lang="fr-FR" dirty="0"/>
          </a:p>
          <a:p>
            <a:pPr algn="l"/>
            <a:r>
              <a:rPr lang="fr-FR" dirty="0"/>
              <a:t>// </a:t>
            </a:r>
            <a:r>
              <a:rPr lang="fr-FR" dirty="0" err="1"/>
              <a:t>test.js</a:t>
            </a:r>
            <a:endParaRPr lang="fr-FR" dirty="0"/>
          </a:p>
          <a:p>
            <a:pPr algn="l"/>
            <a:r>
              <a:rPr lang="fr-FR" dirty="0"/>
              <a:t>// importer le module log (</a:t>
            </a:r>
            <a:r>
              <a:rPr lang="fr-FR" dirty="0" err="1"/>
              <a:t>log.js</a:t>
            </a:r>
            <a:r>
              <a:rPr lang="fr-FR" dirty="0"/>
              <a:t>)</a:t>
            </a:r>
          </a:p>
          <a:p>
            <a:pPr algn="l"/>
            <a:r>
              <a:rPr lang="fr-FR" dirty="0"/>
              <a:t>var </a:t>
            </a:r>
            <a:r>
              <a:rPr lang="fr-FR" dirty="0" err="1"/>
              <a:t>logger</a:t>
            </a:r>
            <a:r>
              <a:rPr lang="fr-FR" dirty="0"/>
              <a:t> = </a:t>
            </a:r>
            <a:r>
              <a:rPr lang="fr-FR" b="1" dirty="0" err="1">
                <a:solidFill>
                  <a:srgbClr val="C00000"/>
                </a:solidFill>
              </a:rPr>
              <a:t>require</a:t>
            </a:r>
            <a:r>
              <a:rPr lang="fr-FR" dirty="0"/>
              <a:t>("./log");</a:t>
            </a:r>
          </a:p>
          <a:p>
            <a:pPr algn="l"/>
            <a:br>
              <a:rPr lang="fr-FR" dirty="0"/>
            </a:br>
            <a:r>
              <a:rPr lang="fr-FR" dirty="0" err="1"/>
              <a:t>logger.log</a:t>
            </a:r>
            <a:r>
              <a:rPr lang="fr-FR" dirty="0"/>
              <a:t>();</a:t>
            </a:r>
          </a:p>
          <a:p>
            <a:br>
              <a:rPr lang="fr-FR" dirty="0"/>
            </a:br>
            <a:endParaRPr lang="fr-FR" dirty="0"/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880493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59" name="Module =  fichier javascript…"/>
          <p:cNvSpPr txBox="1"/>
          <p:nvPr/>
        </p:nvSpPr>
        <p:spPr>
          <a:xfrm>
            <a:off x="355600" y="2175336"/>
            <a:ext cx="12535941" cy="57533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 </a:t>
            </a:r>
            <a:r>
              <a:rPr sz="2800" dirty="0"/>
              <a:t>Importer un module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var test = require (‘./test’); // fait </a:t>
            </a:r>
            <a:r>
              <a:rPr sz="2800" dirty="0" err="1"/>
              <a:t>appel</a:t>
            </a:r>
            <a:r>
              <a:rPr sz="2800" dirty="0"/>
              <a:t> </a:t>
            </a:r>
            <a:r>
              <a:rPr sz="2800" dirty="0" err="1"/>
              <a:t>à</a:t>
            </a:r>
            <a:r>
              <a:rPr sz="2800" dirty="0"/>
              <a:t> </a:t>
            </a:r>
            <a:r>
              <a:rPr sz="2800" dirty="0" err="1"/>
              <a:t>test.js</a:t>
            </a:r>
            <a:r>
              <a:rPr sz="2800" dirty="0"/>
              <a:t> dans le </a:t>
            </a:r>
            <a:r>
              <a:rPr sz="2800" dirty="0" err="1"/>
              <a:t>même</a:t>
            </a:r>
            <a:r>
              <a:rPr sz="2800" dirty="0"/>
              <a:t> dossier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var test = require(‘../test’); // fait </a:t>
            </a:r>
            <a:r>
              <a:rPr sz="2800" dirty="0" err="1"/>
              <a:t>appel</a:t>
            </a:r>
            <a:r>
              <a:rPr sz="2800" dirty="0"/>
              <a:t> </a:t>
            </a:r>
            <a:r>
              <a:rPr sz="2800" dirty="0" err="1"/>
              <a:t>test.js</a:t>
            </a:r>
            <a:r>
              <a:rPr sz="2800" dirty="0"/>
              <a:t> dans le dossier parent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var test = require(‘test’); // fait </a:t>
            </a:r>
            <a:r>
              <a:rPr sz="2800" dirty="0" err="1"/>
              <a:t>appel</a:t>
            </a:r>
            <a:r>
              <a:rPr sz="2800" dirty="0"/>
              <a:t> </a:t>
            </a:r>
            <a:r>
              <a:rPr sz="2800" dirty="0" err="1"/>
              <a:t>à</a:t>
            </a:r>
            <a:r>
              <a:rPr sz="2800" dirty="0"/>
              <a:t> </a:t>
            </a:r>
            <a:r>
              <a:rPr sz="2800" dirty="0" err="1"/>
              <a:t>test.js</a:t>
            </a:r>
            <a:r>
              <a:rPr sz="2800" dirty="0"/>
              <a:t> dans le sous dossier </a:t>
            </a:r>
            <a:r>
              <a:rPr sz="2800" dirty="0" err="1"/>
              <a:t>node_modules</a:t>
            </a:r>
            <a:endParaRPr sz="2800" dirty="0"/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7263608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pic>
        <p:nvPicPr>
          <p:cNvPr id="16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0" y="2584449"/>
            <a:ext cx="7653936" cy="6471179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/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67" name="NPM…"/>
          <p:cNvSpPr txBox="1"/>
          <p:nvPr/>
        </p:nvSpPr>
        <p:spPr>
          <a:xfrm>
            <a:off x="597090" y="2135865"/>
            <a:ext cx="10386066" cy="5795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7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NPM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4C0504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Trouver</a:t>
            </a:r>
            <a:r>
              <a:rPr sz="2800" dirty="0"/>
              <a:t> un module</a:t>
            </a:r>
          </a:p>
          <a:p>
            <a:pPr algn="l" defTabSz="355600">
              <a:lnSpc>
                <a:spcPct val="120000"/>
              </a:lnSpc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npm</a:t>
            </a:r>
            <a:r>
              <a:rPr sz="2400" dirty="0"/>
              <a:t> search </a:t>
            </a:r>
            <a:r>
              <a:rPr sz="2400" dirty="0" err="1"/>
              <a:t>mon_module</a:t>
            </a:r>
            <a:endParaRPr sz="2400" dirty="0"/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400" dirty="0"/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400" dirty="0"/>
          </a:p>
          <a:p>
            <a:pPr marL="271669" indent="-271669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Installer un module</a:t>
            </a:r>
          </a:p>
          <a:p>
            <a:pPr algn="l" defTabSz="355600">
              <a:lnSpc>
                <a:spcPct val="120000"/>
              </a:lnSpc>
              <a:defRPr sz="1900" b="1" i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2400" dirty="0" err="1"/>
              <a:t>npm</a:t>
            </a:r>
            <a:r>
              <a:rPr sz="2400" dirty="0"/>
              <a:t> install </a:t>
            </a:r>
            <a:r>
              <a:rPr sz="2400" dirty="0" err="1"/>
              <a:t>mon_module</a:t>
            </a:r>
            <a:endParaRPr sz="2400" dirty="0"/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400" dirty="0"/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400" dirty="0"/>
          </a:p>
          <a:p>
            <a:pPr marL="271669" indent="-271669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Installation </a:t>
            </a:r>
            <a:r>
              <a:rPr sz="2800" dirty="0" err="1"/>
              <a:t>globale</a:t>
            </a:r>
            <a:r>
              <a:rPr sz="2800" dirty="0"/>
              <a:t>: </a:t>
            </a:r>
            <a:r>
              <a:rPr sz="2800" dirty="0" err="1"/>
              <a:t>ajouter</a:t>
            </a:r>
            <a:r>
              <a:rPr sz="2800" dirty="0"/>
              <a:t> </a:t>
            </a:r>
            <a:r>
              <a:rPr sz="2800" dirty="0" err="1"/>
              <a:t>l’option</a:t>
            </a:r>
            <a:r>
              <a:rPr sz="2800" dirty="0"/>
              <a:t> -g</a:t>
            </a:r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sz="1400" dirty="0"/>
          </a:p>
          <a:p>
            <a:pPr marL="271669" indent="-271669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Mettre</a:t>
            </a:r>
            <a:r>
              <a:rPr sz="2800" dirty="0"/>
              <a:t> </a:t>
            </a:r>
            <a:r>
              <a:rPr sz="2800" dirty="0" err="1"/>
              <a:t>à</a:t>
            </a:r>
            <a:r>
              <a:rPr sz="2800" dirty="0"/>
              <a:t> jour</a:t>
            </a:r>
          </a:p>
          <a:p>
            <a:pPr algn="l" defTabSz="355600">
              <a:lnSpc>
                <a:spcPct val="120000"/>
              </a:lnSpc>
              <a:defRPr sz="1900" b="1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npm</a:t>
            </a:r>
            <a:r>
              <a:rPr sz="2400" dirty="0"/>
              <a:t>  update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71" name="Déclarer et publier son module…"/>
          <p:cNvSpPr txBox="1"/>
          <p:nvPr/>
        </p:nvSpPr>
        <p:spPr>
          <a:xfrm>
            <a:off x="582100" y="3220881"/>
            <a:ext cx="10386066" cy="4165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Déclarer</a:t>
            </a:r>
            <a:r>
              <a:rPr sz="2800" dirty="0"/>
              <a:t> et </a:t>
            </a:r>
            <a:r>
              <a:rPr sz="2800" dirty="0" err="1"/>
              <a:t>publier</a:t>
            </a:r>
            <a:r>
              <a:rPr sz="2800" dirty="0"/>
              <a:t> son module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Créer</a:t>
            </a:r>
            <a:r>
              <a:rPr sz="2400" dirty="0"/>
              <a:t> un </a:t>
            </a:r>
            <a:r>
              <a:rPr sz="2400" dirty="0" err="1"/>
              <a:t>fichier</a:t>
            </a:r>
            <a:r>
              <a:rPr sz="2400" dirty="0"/>
              <a:t> </a:t>
            </a:r>
            <a:r>
              <a:rPr sz="2400" dirty="0" err="1"/>
              <a:t>package.json</a:t>
            </a:r>
            <a:endParaRPr sz="2400" dirty="0"/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{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"</a:t>
            </a:r>
            <a:r>
              <a:rPr sz="2400" b="1" dirty="0"/>
              <a:t>name</a:t>
            </a:r>
            <a:r>
              <a:rPr sz="2400" dirty="0"/>
              <a:t>": "mon-app",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"</a:t>
            </a:r>
            <a:r>
              <a:rPr sz="2400" b="1" dirty="0"/>
              <a:t>version</a:t>
            </a:r>
            <a:r>
              <a:rPr sz="2400" dirty="0"/>
              <a:t>": "0.1.0",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"</a:t>
            </a:r>
            <a:r>
              <a:rPr sz="2400" b="1" dirty="0"/>
              <a:t>dependencies</a:t>
            </a:r>
            <a:r>
              <a:rPr sz="2400" dirty="0"/>
              <a:t>": {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    "markdown": "~0.4"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}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}</a:t>
            </a:r>
          </a:p>
        </p:txBody>
      </p:sp>
      <p:sp>
        <p:nvSpPr>
          <p:cNvPr id="17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14</a:t>
            </a:fld>
            <a:endParaRPr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75" name="Comprendre le versioning"/>
          <p:cNvSpPr txBox="1"/>
          <p:nvPr/>
        </p:nvSpPr>
        <p:spPr>
          <a:xfrm>
            <a:off x="2830624" y="2349501"/>
            <a:ext cx="10386066" cy="1353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Comprendre</a:t>
            </a:r>
            <a:r>
              <a:rPr dirty="0"/>
              <a:t> le versioning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894" y="3787140"/>
            <a:ext cx="8216901" cy="3962402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15</a:t>
            </a:fld>
            <a:endParaRPr/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80" name="Comprendre le versioning…"/>
          <p:cNvSpPr txBox="1"/>
          <p:nvPr/>
        </p:nvSpPr>
        <p:spPr>
          <a:xfrm>
            <a:off x="342257" y="298448"/>
            <a:ext cx="10386066" cy="833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Comprendre</a:t>
            </a:r>
            <a:r>
              <a:rPr dirty="0"/>
              <a:t> le versioning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"dependencies": {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"markdown": "0.3.5" // Version 0.3.5 </a:t>
            </a:r>
            <a:r>
              <a:rPr dirty="0" err="1"/>
              <a:t>uniquement</a:t>
            </a: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"dependencies": {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"markdown": "~0.3.5" // OK pour les versions 0.3.5, 0.3.6, 0.3.7, etc. </a:t>
            </a:r>
            <a:r>
              <a:rPr dirty="0" err="1"/>
              <a:t>jusqu'à</a:t>
            </a:r>
            <a:r>
              <a:rPr dirty="0"/>
              <a:t> la version 0.4.0 non </a:t>
            </a:r>
            <a:r>
              <a:rPr dirty="0" err="1"/>
              <a:t>incluse</a:t>
            </a: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"dependencies": {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"markdown": "~0.3" // OK pour les versions 0.3.X, 0.4.X, 0.5.X </a:t>
            </a:r>
            <a:r>
              <a:rPr dirty="0" err="1"/>
              <a:t>jusqu'à</a:t>
            </a:r>
            <a:r>
              <a:rPr dirty="0"/>
              <a:t> la version 1.0.0 non </a:t>
            </a:r>
            <a:r>
              <a:rPr dirty="0" err="1"/>
              <a:t>incluse</a:t>
            </a:r>
            <a:endParaRPr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</a:t>
            </a:r>
          </a:p>
        </p:txBody>
      </p:sp>
      <p:sp>
        <p:nvSpPr>
          <p:cNvPr id="18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84" name="Publier son module…"/>
          <p:cNvSpPr txBox="1"/>
          <p:nvPr/>
        </p:nvSpPr>
        <p:spPr>
          <a:xfrm>
            <a:off x="342257" y="1956698"/>
            <a:ext cx="10386066" cy="5014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Publier</a:t>
            </a:r>
            <a:r>
              <a:rPr sz="2800" dirty="0"/>
              <a:t> son module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Créer</a:t>
            </a:r>
            <a:r>
              <a:rPr sz="2800" dirty="0"/>
              <a:t> un </a:t>
            </a:r>
            <a:r>
              <a:rPr sz="2800" dirty="0" err="1"/>
              <a:t>compte</a:t>
            </a:r>
            <a:r>
              <a:rPr sz="2800" dirty="0"/>
              <a:t> </a:t>
            </a:r>
            <a:r>
              <a:rPr sz="2800" dirty="0" err="1"/>
              <a:t>npm</a:t>
            </a:r>
            <a:endParaRPr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npm</a:t>
            </a:r>
            <a:r>
              <a:rPr sz="2800" dirty="0"/>
              <a:t> </a:t>
            </a:r>
            <a:r>
              <a:rPr sz="2800" dirty="0" err="1"/>
              <a:t>adduser</a:t>
            </a:r>
            <a:endParaRPr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Publier</a:t>
            </a:r>
            <a:endParaRPr sz="2800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npm</a:t>
            </a:r>
            <a:r>
              <a:rPr sz="2800" dirty="0"/>
              <a:t> publish</a:t>
            </a:r>
          </a:p>
        </p:txBody>
      </p:sp>
      <p:sp>
        <p:nvSpPr>
          <p:cNvPr id="18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17</a:t>
            </a:fld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84" name="Publier son module…"/>
          <p:cNvSpPr txBox="1"/>
          <p:nvPr/>
        </p:nvSpPr>
        <p:spPr>
          <a:xfrm>
            <a:off x="342257" y="1005413"/>
            <a:ext cx="10386066" cy="6917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Module </a:t>
            </a:r>
            <a:r>
              <a:rPr lang="fr-FR" sz="2800" dirty="0" err="1"/>
              <a:t>Core</a:t>
            </a:r>
            <a:r>
              <a:rPr lang="fr-FR" sz="2800" dirty="0"/>
              <a:t> </a:t>
            </a:r>
            <a:endParaRPr sz="28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Module </a:t>
            </a:r>
            <a:r>
              <a:rPr lang="fr-FR" sz="2800" b="1" dirty="0"/>
              <a:t>os</a:t>
            </a:r>
            <a:endParaRPr lang="fr-FR" sz="2000" b="1" dirty="0"/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800" b="1" dirty="0" err="1">
                <a:solidFill>
                  <a:srgbClr val="4C0504"/>
                </a:solidFill>
                <a:latin typeface="Consolas"/>
                <a:cs typeface="Consolas"/>
                <a:sym typeface="Consolas"/>
              </a:rPr>
              <a:t>const</a:t>
            </a:r>
            <a:r>
              <a:rPr lang="fr-FR" sz="2800" b="1" dirty="0">
                <a:solidFill>
                  <a:srgbClr val="4C0504"/>
                </a:solidFill>
                <a:latin typeface="Consolas"/>
                <a:cs typeface="Consolas"/>
                <a:sym typeface="Consolas"/>
              </a:rPr>
              <a:t> os = </a:t>
            </a:r>
            <a:r>
              <a:rPr lang="fr-FR" sz="2800" b="1" dirty="0" err="1">
                <a:solidFill>
                  <a:srgbClr val="4C0504"/>
                </a:solidFill>
                <a:latin typeface="Consolas"/>
                <a:cs typeface="Consolas"/>
                <a:sym typeface="Consolas"/>
              </a:rPr>
              <a:t>require</a:t>
            </a:r>
            <a:r>
              <a:rPr lang="fr-FR" sz="2800" b="1" dirty="0">
                <a:solidFill>
                  <a:srgbClr val="4C0504"/>
                </a:solidFill>
                <a:latin typeface="Consolas"/>
                <a:cs typeface="Consolas"/>
                <a:sym typeface="Consolas"/>
              </a:rPr>
              <a:t>('os’); 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800" b="1" dirty="0" err="1">
                <a:sym typeface="Consolas"/>
              </a:rPr>
              <a:t>os.freemem</a:t>
            </a:r>
            <a:r>
              <a:rPr lang="fr-FR" sz="2800" b="1" dirty="0">
                <a:sym typeface="Consolas"/>
              </a:rPr>
              <a:t>();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800" b="1" dirty="0" err="1">
                <a:sym typeface="Consolas"/>
              </a:rPr>
              <a:t>os.totalmem</a:t>
            </a:r>
            <a:r>
              <a:rPr lang="fr-FR" sz="2800" b="1" dirty="0">
                <a:sym typeface="Consolas"/>
              </a:rPr>
              <a:t>();</a:t>
            </a: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000" b="1" dirty="0">
              <a:sym typeface="Consolas"/>
            </a:endParaRPr>
          </a:p>
          <a:p>
            <a:pPr algn="l" defTabSz="457200">
              <a:lnSpc>
                <a:spcPct val="120000"/>
              </a:lnSpc>
              <a:defRPr sz="2000">
                <a:solidFill>
                  <a:srgbClr val="4C0504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Module </a:t>
            </a:r>
            <a:r>
              <a:rPr lang="fr-FR" sz="2800" b="1" dirty="0" err="1"/>
              <a:t>fs</a:t>
            </a:r>
            <a:endParaRPr lang="fr-FR" sz="2800" b="1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Module </a:t>
            </a:r>
            <a:r>
              <a:rPr lang="fr-FR" sz="2800" b="1" dirty="0" err="1"/>
              <a:t>process</a:t>
            </a:r>
            <a:endParaRPr lang="fr-FR" sz="2800" b="1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Module</a:t>
            </a:r>
            <a:r>
              <a:rPr lang="fr-FR" sz="2800" b="1" dirty="0"/>
              <a:t> http</a:t>
            </a:r>
            <a:endParaRPr sz="2800" b="1" dirty="0"/>
          </a:p>
        </p:txBody>
      </p:sp>
      <p:sp>
        <p:nvSpPr>
          <p:cNvPr id="18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46300784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ONCEPTS CALLBAC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CONCEPTS CALLBACKS</a:t>
            </a:r>
          </a:p>
        </p:txBody>
      </p:sp>
      <p:sp>
        <p:nvSpPr>
          <p:cNvPr id="188" name="Code asynchrone…"/>
          <p:cNvSpPr txBox="1"/>
          <p:nvPr/>
        </p:nvSpPr>
        <p:spPr>
          <a:xfrm>
            <a:off x="342257" y="1919766"/>
            <a:ext cx="10386066" cy="5088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Code </a:t>
            </a:r>
            <a:r>
              <a:rPr sz="2800" dirty="0" err="1"/>
              <a:t>asynchrone</a:t>
            </a:r>
            <a:endParaRPr sz="28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console.log</a:t>
            </a:r>
            <a:r>
              <a:rPr sz="2800" dirty="0"/>
              <a:t>(</a:t>
            </a:r>
            <a:r>
              <a:rPr lang="fr-FR" sz="2800" dirty="0"/>
              <a:t>'</a:t>
            </a:r>
            <a:r>
              <a:rPr sz="2800" dirty="0"/>
              <a:t>test blocking function</a:t>
            </a:r>
            <a:r>
              <a:rPr lang="fr-FR" sz="2800" dirty="0"/>
              <a:t>'</a:t>
            </a:r>
            <a:r>
              <a:rPr sz="2800" dirty="0"/>
              <a:t>);</a:t>
            </a:r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console.log</a:t>
            </a:r>
            <a:r>
              <a:rPr sz="2800" dirty="0"/>
              <a:t>(</a:t>
            </a:r>
            <a:r>
              <a:rPr lang="fr-FR" sz="2800" dirty="0"/>
              <a:t>'</a:t>
            </a:r>
            <a:r>
              <a:rPr sz="2800" dirty="0"/>
              <a:t>Before timeout</a:t>
            </a:r>
            <a:r>
              <a:rPr lang="fr-FR" sz="2800" dirty="0"/>
              <a:t>'</a:t>
            </a:r>
            <a:r>
              <a:rPr sz="2800" dirty="0"/>
              <a:t>);</a:t>
            </a:r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setTimeout</a:t>
            </a:r>
            <a:r>
              <a:rPr sz="2800" dirty="0"/>
              <a:t>(() =&gt; {</a:t>
            </a:r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 </a:t>
            </a:r>
            <a:r>
              <a:rPr sz="2800" dirty="0" err="1"/>
              <a:t>console.log</a:t>
            </a:r>
            <a:r>
              <a:rPr sz="2800" dirty="0"/>
              <a:t>(</a:t>
            </a:r>
            <a:r>
              <a:rPr lang="fr-FR" sz="2800" dirty="0"/>
              <a:t>'</a:t>
            </a:r>
            <a:r>
              <a:rPr sz="2800" dirty="0"/>
              <a:t>In Timeout</a:t>
            </a:r>
            <a:r>
              <a:rPr lang="fr-FR" sz="2800" dirty="0"/>
              <a:t>'</a:t>
            </a:r>
            <a:r>
              <a:rPr sz="2800" dirty="0"/>
              <a:t>);</a:t>
            </a:r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}, 5000);</a:t>
            </a:r>
          </a:p>
          <a:p>
            <a:pPr algn="l" defTabSz="457200">
              <a:lnSpc>
                <a:spcPct val="120000"/>
              </a:lnSpc>
              <a:defRPr sz="24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console.log</a:t>
            </a:r>
            <a:r>
              <a:rPr sz="2800" dirty="0"/>
              <a:t>(</a:t>
            </a:r>
            <a:r>
              <a:rPr lang="fr-FR" sz="2800" dirty="0"/>
              <a:t>'</a:t>
            </a:r>
            <a:r>
              <a:rPr sz="2800" dirty="0"/>
              <a:t>Outside timeout</a:t>
            </a:r>
            <a:r>
              <a:rPr lang="fr-FR" sz="2800" dirty="0"/>
              <a:t>'</a:t>
            </a:r>
            <a:r>
              <a:rPr sz="2800" dirty="0"/>
              <a:t>);</a:t>
            </a:r>
          </a:p>
        </p:txBody>
      </p:sp>
      <p:sp>
        <p:nvSpPr>
          <p:cNvPr id="18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19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Node.js</a:t>
            </a:r>
          </a:p>
        </p:txBody>
      </p:sp>
      <p:sp>
        <p:nvSpPr>
          <p:cNvPr id="12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Event loo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Event loop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9457" y="3203778"/>
            <a:ext cx="10176052" cy="4096431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20</a:t>
            </a:fld>
            <a:endParaRPr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EVENT LOO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EVENT LOOP</a:t>
            </a:r>
          </a:p>
        </p:txBody>
      </p:sp>
      <p:sp>
        <p:nvSpPr>
          <p:cNvPr id="196" name="Event emitter…"/>
          <p:cNvSpPr txBox="1"/>
          <p:nvPr/>
        </p:nvSpPr>
        <p:spPr>
          <a:xfrm>
            <a:off x="342257" y="1125703"/>
            <a:ext cx="10386066" cy="667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3200" dirty="0"/>
              <a:t>Event emitter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32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// Import events module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var events = require('events');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// Create an </a:t>
            </a:r>
            <a:r>
              <a:rPr sz="2400" dirty="0" err="1"/>
              <a:t>eventEmitter</a:t>
            </a:r>
            <a:r>
              <a:rPr sz="2400" dirty="0"/>
              <a:t> object </a:t>
            </a:r>
            <a:r>
              <a:rPr sz="2400" dirty="0" err="1"/>
              <a:t>console.log</a:t>
            </a:r>
            <a:r>
              <a:rPr sz="2400" dirty="0"/>
              <a:t>(‘Outside timeout’);</a:t>
            </a:r>
          </a:p>
          <a:p>
            <a:pPr algn="l" defTabSz="457200">
              <a:lnSpc>
                <a:spcPct val="120000"/>
              </a:lnSpc>
              <a:defRPr sz="1900">
                <a:solidFill>
                  <a:srgbClr val="3E153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var </a:t>
            </a:r>
            <a:r>
              <a:rPr sz="2400" dirty="0" err="1"/>
              <a:t>eventEmitter</a:t>
            </a:r>
            <a:r>
              <a:rPr sz="2400" dirty="0"/>
              <a:t> = new </a:t>
            </a:r>
            <a:r>
              <a:rPr sz="2400" dirty="0" err="1"/>
              <a:t>events.EventEmitter</a:t>
            </a:r>
            <a:r>
              <a:rPr sz="2400" dirty="0"/>
              <a:t>();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// Bind event and even handler as follows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eventEmitter.on</a:t>
            </a:r>
            <a:r>
              <a:rPr sz="2400" dirty="0"/>
              <a:t>('</a:t>
            </a:r>
            <a:r>
              <a:rPr sz="2400" dirty="0" err="1"/>
              <a:t>eventName</a:t>
            </a:r>
            <a:r>
              <a:rPr sz="2400" dirty="0"/>
              <a:t>', </a:t>
            </a:r>
            <a:r>
              <a:rPr sz="2400" dirty="0" err="1"/>
              <a:t>eventHandler</a:t>
            </a:r>
            <a:r>
              <a:rPr sz="2400" dirty="0"/>
              <a:t>);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// Fire an event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eventEmitter.emit</a:t>
            </a:r>
            <a:r>
              <a:rPr sz="2400" dirty="0"/>
              <a:t>('</a:t>
            </a:r>
            <a:r>
              <a:rPr sz="2400" dirty="0" err="1"/>
              <a:t>eventName</a:t>
            </a:r>
            <a:r>
              <a:rPr sz="2400" dirty="0"/>
              <a:t>'); </a:t>
            </a:r>
          </a:p>
        </p:txBody>
      </p:sp>
      <p:sp>
        <p:nvSpPr>
          <p:cNvPr id="19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00" name="Serveur HTTP qui renvoie du HTML…"/>
          <p:cNvSpPr txBox="1"/>
          <p:nvPr/>
        </p:nvSpPr>
        <p:spPr>
          <a:xfrm>
            <a:off x="507149" y="2203247"/>
            <a:ext cx="10386066" cy="53471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Serveur</a:t>
            </a:r>
            <a:r>
              <a:rPr sz="2800" dirty="0"/>
              <a:t> HTTP qui </a:t>
            </a:r>
            <a:r>
              <a:rPr sz="2800" dirty="0" err="1"/>
              <a:t>renvoie</a:t>
            </a:r>
            <a:r>
              <a:rPr sz="2800" dirty="0"/>
              <a:t> du HTML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sz="28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/>
              <a:t>var http = </a:t>
            </a:r>
            <a:r>
              <a:rPr lang="fr-FR" sz="2400" dirty="0" err="1"/>
              <a:t>require</a:t>
            </a:r>
            <a:r>
              <a:rPr lang="fr-FR" sz="2400" dirty="0"/>
              <a:t>('http');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/>
              <a:t>var server = </a:t>
            </a:r>
            <a:r>
              <a:rPr lang="fr-FR" sz="2400" dirty="0" err="1"/>
              <a:t>http.createServer</a:t>
            </a:r>
            <a:r>
              <a:rPr lang="fr-FR" sz="2400" dirty="0"/>
              <a:t>(</a:t>
            </a:r>
            <a:r>
              <a:rPr lang="fr-FR" sz="2400" dirty="0" err="1"/>
              <a:t>function</a:t>
            </a:r>
            <a:r>
              <a:rPr lang="fr-FR" sz="2400" dirty="0"/>
              <a:t>(</a:t>
            </a:r>
            <a:r>
              <a:rPr lang="fr-FR" sz="2400" dirty="0" err="1"/>
              <a:t>req</a:t>
            </a:r>
            <a:r>
              <a:rPr lang="fr-FR" sz="2400" dirty="0"/>
              <a:t>, </a:t>
            </a:r>
            <a:r>
              <a:rPr lang="fr-FR" sz="2400" dirty="0" err="1"/>
              <a:t>res</a:t>
            </a:r>
            <a:r>
              <a:rPr lang="fr-FR" sz="2400" dirty="0"/>
              <a:t>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/>
              <a:t>    </a:t>
            </a:r>
            <a:r>
              <a:rPr lang="fr-FR" sz="2400" dirty="0" err="1"/>
              <a:t>res.writeHead</a:t>
            </a:r>
            <a:r>
              <a:rPr lang="fr-FR" sz="2400" dirty="0"/>
              <a:t>(200, {"Content-Type": "</a:t>
            </a:r>
            <a:r>
              <a:rPr lang="fr-FR" sz="2400" dirty="0" err="1"/>
              <a:t>text</a:t>
            </a:r>
            <a:r>
              <a:rPr lang="fr-FR" sz="2400" dirty="0"/>
              <a:t>/html"});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/>
              <a:t>    </a:t>
            </a:r>
            <a:r>
              <a:rPr lang="fr-FR" sz="2400" dirty="0" err="1"/>
              <a:t>res.end</a:t>
            </a:r>
            <a:r>
              <a:rPr lang="fr-FR" sz="2400" dirty="0"/>
              <a:t>(‘&lt;p&gt;Voici un paragraphe &lt;</a:t>
            </a:r>
            <a:r>
              <a:rPr lang="fr-FR" sz="2400" dirty="0" err="1"/>
              <a:t>strong</a:t>
            </a:r>
            <a:r>
              <a:rPr lang="fr-FR" sz="2400" dirty="0"/>
              <a:t>&gt;HTML&lt;/</a:t>
            </a:r>
            <a:r>
              <a:rPr lang="fr-FR" sz="2400" dirty="0" err="1"/>
              <a:t>strong</a:t>
            </a:r>
            <a:r>
              <a:rPr lang="fr-FR" sz="2400" dirty="0"/>
              <a:t>&gt;!&lt;/p&gt;’);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/>
              <a:t>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400" dirty="0" err="1"/>
              <a:t>server.listen</a:t>
            </a:r>
            <a:r>
              <a:rPr lang="fr-FR" sz="2400" dirty="0"/>
              <a:t>(3000);</a:t>
            </a:r>
          </a:p>
        </p:txBody>
      </p:sp>
      <p:sp>
        <p:nvSpPr>
          <p:cNvPr id="20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22</a:t>
            </a:fld>
            <a:endParaRPr/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04" name="Tests…"/>
          <p:cNvSpPr txBox="1"/>
          <p:nvPr/>
        </p:nvSpPr>
        <p:spPr>
          <a:xfrm>
            <a:off x="342257" y="2603028"/>
            <a:ext cx="10386066" cy="3722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Tests</a:t>
            </a:r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1900" u="sng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http://127.0.0.1:</a:t>
            </a:r>
            <a:r>
              <a:rPr lang="fr-FR"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3000</a:t>
            </a:r>
            <a:endParaRPr sz="2400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algn="l" defTabSz="457200">
              <a:defRPr sz="1900" u="sng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http://127.0.0.1:</a:t>
            </a:r>
            <a:r>
              <a:rPr lang="fr-FR"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3000</a:t>
            </a:r>
            <a:r>
              <a:rPr sz="2400" u="none" dirty="0"/>
              <a:t>/test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u="none" dirty="0"/>
          </a:p>
          <a:p>
            <a:pPr algn="l" defTabSz="457200">
              <a:defRPr sz="1900" u="sng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http://127.0.0.1:</a:t>
            </a:r>
            <a:r>
              <a:rPr lang="fr-FR" sz="2400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rPr>
              <a:t>3000</a:t>
            </a:r>
            <a:r>
              <a:rPr sz="2400" u="none" dirty="0"/>
              <a:t>/link/param</a:t>
            </a:r>
          </a:p>
        </p:txBody>
      </p:sp>
      <p:sp>
        <p:nvSpPr>
          <p:cNvPr id="20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23</a:t>
            </a:fld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08" name="Gestion des paramètres…"/>
          <p:cNvSpPr txBox="1"/>
          <p:nvPr/>
        </p:nvSpPr>
        <p:spPr>
          <a:xfrm>
            <a:off x="342257" y="1347301"/>
            <a:ext cx="10386066" cy="6233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3200" dirty="0"/>
              <a:t>Gestion des </a:t>
            </a:r>
            <a:r>
              <a:rPr sz="3200" dirty="0" err="1"/>
              <a:t>paramètres</a:t>
            </a:r>
            <a:endParaRPr sz="32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32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var http = require('http');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var </a:t>
            </a:r>
            <a:r>
              <a:rPr sz="2400" dirty="0" err="1"/>
              <a:t>url</a:t>
            </a:r>
            <a:r>
              <a:rPr sz="2400" dirty="0"/>
              <a:t> = require('</a:t>
            </a:r>
            <a:r>
              <a:rPr sz="2400" dirty="0" err="1"/>
              <a:t>url</a:t>
            </a:r>
            <a:r>
              <a:rPr sz="2400" dirty="0"/>
              <a:t>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var server = </a:t>
            </a:r>
            <a:r>
              <a:rPr sz="2400" dirty="0" err="1"/>
              <a:t>http.createServer</a:t>
            </a:r>
            <a:r>
              <a:rPr sz="2400" dirty="0"/>
              <a:t>(function(req, res)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b="1" dirty="0"/>
              <a:t>    var page = </a:t>
            </a:r>
            <a:r>
              <a:rPr sz="2400" b="1" dirty="0" err="1"/>
              <a:t>url.parse</a:t>
            </a:r>
            <a:r>
              <a:rPr sz="2400" b="1" dirty="0"/>
              <a:t>(</a:t>
            </a:r>
            <a:r>
              <a:rPr sz="2400" b="1" dirty="0" err="1"/>
              <a:t>req.url</a:t>
            </a:r>
            <a:r>
              <a:rPr sz="2400" b="1" dirty="0"/>
              <a:t>).pathname;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</a:t>
            </a:r>
            <a:r>
              <a:rPr sz="2400" dirty="0" err="1"/>
              <a:t>console.log</a:t>
            </a:r>
            <a:r>
              <a:rPr sz="2400" dirty="0"/>
              <a:t>(page);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</a:t>
            </a:r>
            <a:r>
              <a:rPr sz="2400" dirty="0" err="1"/>
              <a:t>res.writeHead</a:t>
            </a:r>
            <a:r>
              <a:rPr sz="2400" dirty="0"/>
              <a:t>(200, {"Content-Type": "text/plain"});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</a:t>
            </a:r>
            <a:r>
              <a:rPr sz="2400" dirty="0" err="1"/>
              <a:t>res.write</a:t>
            </a:r>
            <a:r>
              <a:rPr sz="2400" dirty="0"/>
              <a:t>('Bien le bonjour');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</a:t>
            </a:r>
            <a:r>
              <a:rPr sz="2400" dirty="0" err="1"/>
              <a:t>res.end</a:t>
            </a:r>
            <a:r>
              <a:rPr sz="2400" dirty="0"/>
              <a:t>();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server.listen</a:t>
            </a:r>
            <a:r>
              <a:rPr sz="2400" dirty="0"/>
              <a:t>(</a:t>
            </a:r>
            <a:r>
              <a:rPr lang="fr-FR" sz="2400" dirty="0"/>
              <a:t>3000</a:t>
            </a:r>
            <a:r>
              <a:rPr sz="2400" dirty="0"/>
              <a:t>);</a:t>
            </a:r>
          </a:p>
        </p:txBody>
      </p:sp>
      <p:sp>
        <p:nvSpPr>
          <p:cNvPr id="20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24</a:t>
            </a:fld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08" name="Gestion des paramètres…"/>
          <p:cNvSpPr txBox="1"/>
          <p:nvPr/>
        </p:nvSpPr>
        <p:spPr>
          <a:xfrm>
            <a:off x="355600" y="1653082"/>
            <a:ext cx="10386066" cy="6972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3200" dirty="0"/>
              <a:t>Exercice</a:t>
            </a:r>
            <a:endParaRPr sz="32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sz="32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3200" dirty="0">
                <a:sym typeface="Consolas"/>
              </a:rPr>
              <a:t>Mettre en place un routeur : 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3200" dirty="0">
                <a:sym typeface="Consolas"/>
              </a:rPr>
              <a:t>Le serveur doit répondre </a:t>
            </a:r>
          </a:p>
          <a:p>
            <a:pPr marL="457200" indent="-457200" algn="l" defTabSz="457200">
              <a:buFont typeface="Arial" panose="020B0604020202020204" pitchFamily="34" charset="0"/>
              <a:buChar char="•"/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3200" dirty="0">
                <a:sym typeface="Consolas"/>
              </a:rPr>
              <a:t>"</a:t>
            </a:r>
            <a:r>
              <a:rPr lang="fr-FR" sz="3200" b="1" dirty="0"/>
              <a:t>Bienvenue page d’accueil</a:t>
            </a:r>
            <a:r>
              <a:rPr lang="fr-FR" sz="3200" dirty="0">
                <a:sym typeface="Consolas"/>
              </a:rPr>
              <a:t>" si l'URL saisie est </a:t>
            </a:r>
            <a:r>
              <a:rPr lang="fr-FR" sz="3200" dirty="0">
                <a:sym typeface="Consolas"/>
                <a:hlinkClick r:id="rId2"/>
              </a:rPr>
              <a:t>http://localhost:3000</a:t>
            </a:r>
            <a:r>
              <a:rPr lang="fr-FR" sz="3200" dirty="0">
                <a:sym typeface="Consolas"/>
              </a:rPr>
              <a:t>/ </a:t>
            </a:r>
          </a:p>
          <a:p>
            <a:pPr marL="457200" indent="-457200" algn="l" defTabSz="457200">
              <a:buFont typeface="Arial" panose="020B0604020202020204" pitchFamily="34" charset="0"/>
              <a:buChar char="•"/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3200" dirty="0">
                <a:sym typeface="Consolas"/>
              </a:rPr>
              <a:t>"</a:t>
            </a:r>
            <a:r>
              <a:rPr lang="fr-FR" sz="3200" b="1" dirty="0"/>
              <a:t>Bienvenue page 1</a:t>
            </a:r>
            <a:r>
              <a:rPr lang="fr-FR" sz="3200" dirty="0">
                <a:sym typeface="Consolas"/>
              </a:rPr>
              <a:t>" si l'URL saisie est </a:t>
            </a:r>
            <a:r>
              <a:rPr lang="fr-FR" sz="3200" dirty="0">
                <a:sym typeface="Consolas"/>
                <a:hlinkClick r:id="rId3"/>
              </a:rPr>
              <a:t>http://localhost:3000/page1</a:t>
            </a:r>
            <a:endParaRPr lang="fr-FR" sz="3200" dirty="0">
              <a:sym typeface="Consolas"/>
            </a:endParaRPr>
          </a:p>
          <a:p>
            <a:pPr marL="457200" indent="-457200" algn="l" defTabSz="457200">
              <a:buFont typeface="Arial" panose="020B0604020202020204" pitchFamily="34" charset="0"/>
              <a:buChar char="•"/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3200" dirty="0">
                <a:sym typeface="Consolas"/>
              </a:rPr>
              <a:t>"</a:t>
            </a:r>
            <a:r>
              <a:rPr lang="fr-FR" sz="3200" b="1" dirty="0"/>
              <a:t>Bienvenue page 2</a:t>
            </a:r>
            <a:r>
              <a:rPr lang="fr-FR" sz="3200" dirty="0">
                <a:sym typeface="Consolas"/>
              </a:rPr>
              <a:t>" si l'URL saisie est </a:t>
            </a:r>
            <a:r>
              <a:rPr lang="fr-FR" sz="3200" dirty="0">
                <a:sym typeface="Consolas"/>
                <a:hlinkClick r:id="rId4"/>
              </a:rPr>
              <a:t>http://localhost:3000/page2</a:t>
            </a:r>
            <a:endParaRPr lang="fr-FR" sz="3200" dirty="0">
              <a:sym typeface="Consolas"/>
            </a:endParaRPr>
          </a:p>
          <a:p>
            <a:pPr marL="457200" indent="-457200" algn="l" defTabSz="457200">
              <a:buFont typeface="Arial" panose="020B0604020202020204" pitchFamily="34" charset="0"/>
              <a:buChar char="•"/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3200" dirty="0">
              <a:sym typeface="Consolas"/>
            </a:endParaRPr>
          </a:p>
          <a:p>
            <a:pPr marL="457200" indent="-457200" algn="l" defTabSz="457200">
              <a:buFont typeface="Arial" panose="020B0604020202020204" pitchFamily="34" charset="0"/>
              <a:buChar char="•"/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400" dirty="0"/>
          </a:p>
        </p:txBody>
      </p:sp>
      <p:sp>
        <p:nvSpPr>
          <p:cNvPr id="20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627107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12" name="Gestion des paramètres…"/>
          <p:cNvSpPr txBox="1"/>
          <p:nvPr/>
        </p:nvSpPr>
        <p:spPr>
          <a:xfrm>
            <a:off x="342257" y="-348549"/>
            <a:ext cx="10386066" cy="9625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Gestion des </a:t>
            </a:r>
            <a:r>
              <a:rPr sz="2800" dirty="0" err="1"/>
              <a:t>paramètres</a:t>
            </a:r>
            <a:endParaRPr sz="28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http = require('http');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</a:t>
            </a:r>
            <a:r>
              <a:rPr sz="2000" dirty="0" err="1"/>
              <a:t>url</a:t>
            </a:r>
            <a:r>
              <a:rPr sz="2000" dirty="0"/>
              <a:t> = require('</a:t>
            </a:r>
            <a:r>
              <a:rPr sz="2000" dirty="0" err="1"/>
              <a:t>url</a:t>
            </a:r>
            <a:r>
              <a:rPr sz="2000" dirty="0"/>
              <a:t>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0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server = </a:t>
            </a:r>
            <a:r>
              <a:rPr sz="2000" dirty="0" err="1"/>
              <a:t>http.createServer</a:t>
            </a:r>
            <a:r>
              <a:rPr sz="2000" dirty="0"/>
              <a:t>(function(req, res)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b="1" dirty="0"/>
              <a:t>    var page = </a:t>
            </a:r>
            <a:r>
              <a:rPr sz="2000" b="1" dirty="0" err="1"/>
              <a:t>url.parse</a:t>
            </a:r>
            <a:r>
              <a:rPr sz="2000" b="1" dirty="0"/>
              <a:t>(</a:t>
            </a:r>
            <a:r>
              <a:rPr sz="2000" b="1" dirty="0" err="1"/>
              <a:t>req.url</a:t>
            </a:r>
            <a:r>
              <a:rPr sz="2000" b="1" dirty="0"/>
              <a:t>).pathname;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console.log</a:t>
            </a:r>
            <a:r>
              <a:rPr sz="2000" dirty="0"/>
              <a:t>(page);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res.writeHead</a:t>
            </a:r>
            <a:r>
              <a:rPr sz="2000" dirty="0"/>
              <a:t>(200, {"Content-Type": "text/plain"});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if (page == '/')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    </a:t>
            </a:r>
            <a:r>
              <a:rPr sz="2000" dirty="0" err="1"/>
              <a:t>res.write</a:t>
            </a:r>
            <a:r>
              <a:rPr sz="2000" dirty="0"/>
              <a:t>(“</a:t>
            </a:r>
            <a:r>
              <a:rPr sz="2000" dirty="0" err="1"/>
              <a:t>Bienvenue</a:t>
            </a:r>
            <a:r>
              <a:rPr lang="fr-FR" sz="2000" dirty="0"/>
              <a:t> </a:t>
            </a:r>
            <a:r>
              <a:rPr sz="2000" dirty="0"/>
              <a:t>page </a:t>
            </a:r>
            <a:r>
              <a:rPr sz="2000" dirty="0" err="1"/>
              <a:t>d’accueil</a:t>
            </a:r>
            <a:r>
              <a:rPr sz="2000" dirty="0"/>
              <a:t>”);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}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else if (page == '/page1')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    </a:t>
            </a:r>
            <a:r>
              <a:rPr sz="2000" dirty="0" err="1"/>
              <a:t>res.write</a:t>
            </a:r>
            <a:r>
              <a:rPr sz="2000" dirty="0"/>
              <a:t>(‘</a:t>
            </a:r>
            <a:r>
              <a:rPr sz="2000" dirty="0" err="1"/>
              <a:t>Bienvenue</a:t>
            </a:r>
            <a:r>
              <a:rPr sz="2000" dirty="0"/>
              <a:t> page</a:t>
            </a:r>
            <a:r>
              <a:rPr lang="fr-FR" sz="2000" dirty="0"/>
              <a:t> </a:t>
            </a:r>
            <a:r>
              <a:rPr sz="2000" dirty="0"/>
              <a:t>1');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}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else if (page == '/page2')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    </a:t>
            </a:r>
            <a:r>
              <a:rPr sz="2000" dirty="0" err="1"/>
              <a:t>res.write</a:t>
            </a:r>
            <a:r>
              <a:rPr sz="2000" dirty="0"/>
              <a:t>(‘</a:t>
            </a:r>
            <a:r>
              <a:rPr sz="2000" dirty="0" err="1"/>
              <a:t>Bienvenue</a:t>
            </a:r>
            <a:r>
              <a:rPr sz="2000" dirty="0"/>
              <a:t> page 2');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}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res.end</a:t>
            </a:r>
            <a:r>
              <a:rPr sz="2000" dirty="0"/>
              <a:t>();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server.listen</a:t>
            </a:r>
            <a:r>
              <a:rPr sz="2000" dirty="0"/>
              <a:t>(</a:t>
            </a:r>
            <a:r>
              <a:rPr lang="fr-FR" sz="2000" dirty="0"/>
              <a:t>3000</a:t>
            </a:r>
            <a:r>
              <a:rPr sz="2000" dirty="0"/>
              <a:t>);</a:t>
            </a:r>
          </a:p>
        </p:txBody>
      </p:sp>
      <p:sp>
        <p:nvSpPr>
          <p:cNvPr id="21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26</a:t>
            </a:fld>
            <a:endParaRPr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16" name="Gestion des paramètres"/>
          <p:cNvSpPr txBox="1"/>
          <p:nvPr/>
        </p:nvSpPr>
        <p:spPr>
          <a:xfrm>
            <a:off x="1474466" y="278515"/>
            <a:ext cx="10386066" cy="4005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Gestion des </a:t>
            </a:r>
            <a:r>
              <a:rPr dirty="0" err="1"/>
              <a:t>paramètres</a:t>
            </a: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051" y="4876800"/>
            <a:ext cx="11249853" cy="2802503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27</a:t>
            </a:fld>
            <a:endParaRPr/>
          </a:p>
        </p:txBody>
      </p:sp>
    </p:spTree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Module HT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 HTTP</a:t>
            </a:r>
          </a:p>
        </p:txBody>
      </p:sp>
      <p:sp>
        <p:nvSpPr>
          <p:cNvPr id="221" name="Gestion des paramètres…"/>
          <p:cNvSpPr txBox="1"/>
          <p:nvPr/>
        </p:nvSpPr>
        <p:spPr>
          <a:xfrm>
            <a:off x="342257" y="23861"/>
            <a:ext cx="10386066" cy="8880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Gestion des </a:t>
            </a:r>
            <a:r>
              <a:rPr dirty="0" err="1"/>
              <a:t>paramètres</a:t>
            </a: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http = require('http');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</a:t>
            </a:r>
            <a:r>
              <a:rPr sz="2000" dirty="0" err="1"/>
              <a:t>url</a:t>
            </a:r>
            <a:r>
              <a:rPr sz="2000" dirty="0"/>
              <a:t> = require('</a:t>
            </a:r>
            <a:r>
              <a:rPr sz="2000" dirty="0" err="1"/>
              <a:t>url</a:t>
            </a:r>
            <a:r>
              <a:rPr sz="2000" dirty="0"/>
              <a:t>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</a:t>
            </a:r>
            <a:r>
              <a:rPr sz="2000" dirty="0" err="1"/>
              <a:t>querystring</a:t>
            </a:r>
            <a:r>
              <a:rPr sz="2000" dirty="0"/>
              <a:t> = require('</a:t>
            </a:r>
            <a:r>
              <a:rPr sz="2000" dirty="0" err="1"/>
              <a:t>querystring</a:t>
            </a:r>
            <a:r>
              <a:rPr sz="2000" dirty="0"/>
              <a:t>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0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server = </a:t>
            </a:r>
            <a:r>
              <a:rPr sz="2000" dirty="0" err="1"/>
              <a:t>http.createServer</a:t>
            </a:r>
            <a:r>
              <a:rPr sz="2000" dirty="0"/>
              <a:t>(function(req, res)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b="1" dirty="0"/>
              <a:t>var params = </a:t>
            </a:r>
            <a:r>
              <a:rPr sz="2000" b="1" dirty="0" err="1"/>
              <a:t>querystring.parse</a:t>
            </a:r>
            <a:r>
              <a:rPr sz="2000" b="1" dirty="0"/>
              <a:t>(</a:t>
            </a:r>
            <a:r>
              <a:rPr sz="2000" b="1" dirty="0" err="1"/>
              <a:t>url.parse</a:t>
            </a:r>
            <a:r>
              <a:rPr sz="2000" b="1" dirty="0"/>
              <a:t>(</a:t>
            </a:r>
            <a:r>
              <a:rPr sz="2000" b="1" dirty="0" err="1"/>
              <a:t>req.url</a:t>
            </a:r>
            <a:r>
              <a:rPr sz="2000" b="1" dirty="0"/>
              <a:t>).query);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res.writeHead</a:t>
            </a:r>
            <a:r>
              <a:rPr sz="2000" dirty="0"/>
              <a:t>(200, {"Content-Type": "text/plain"});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if ('</a:t>
            </a:r>
            <a:r>
              <a:rPr sz="2000" dirty="0" err="1"/>
              <a:t>prenom</a:t>
            </a:r>
            <a:r>
              <a:rPr sz="2000" dirty="0"/>
              <a:t>' in params &amp;&amp; 'nom' in params)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    </a:t>
            </a:r>
            <a:r>
              <a:rPr sz="2000" dirty="0" err="1"/>
              <a:t>res.write</a:t>
            </a:r>
            <a:r>
              <a:rPr sz="2000" dirty="0"/>
              <a:t>('</a:t>
            </a:r>
            <a:r>
              <a:rPr sz="2000" dirty="0" err="1"/>
              <a:t>Vous</a:t>
            </a:r>
            <a:r>
              <a:rPr sz="2000" dirty="0"/>
              <a:t> </a:t>
            </a:r>
            <a:r>
              <a:rPr sz="2000" dirty="0" err="1"/>
              <a:t>vous</a:t>
            </a:r>
            <a:r>
              <a:rPr sz="2000" dirty="0"/>
              <a:t> </a:t>
            </a:r>
            <a:r>
              <a:rPr sz="2000" dirty="0" err="1"/>
              <a:t>appelez</a:t>
            </a:r>
            <a:r>
              <a:rPr sz="2000" dirty="0"/>
              <a:t> ' + params['</a:t>
            </a:r>
            <a:r>
              <a:rPr sz="2000" dirty="0" err="1"/>
              <a:t>prenom</a:t>
            </a:r>
            <a:r>
              <a:rPr sz="2000" dirty="0"/>
              <a:t>'] + ' ' + params['nom']);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}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else {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    </a:t>
            </a:r>
            <a:r>
              <a:rPr sz="2000" dirty="0" err="1"/>
              <a:t>res.write</a:t>
            </a:r>
            <a:r>
              <a:rPr sz="2000" dirty="0"/>
              <a:t>('</a:t>
            </a:r>
            <a:r>
              <a:rPr sz="2000" dirty="0" err="1"/>
              <a:t>Vous</a:t>
            </a:r>
            <a:r>
              <a:rPr sz="2000" dirty="0"/>
              <a:t> </a:t>
            </a:r>
            <a:r>
              <a:rPr sz="2000" dirty="0" err="1"/>
              <a:t>devez</a:t>
            </a:r>
            <a:r>
              <a:rPr sz="2000" dirty="0"/>
              <a:t> bien </a:t>
            </a:r>
            <a:r>
              <a:rPr sz="2000" dirty="0" err="1"/>
              <a:t>avoir</a:t>
            </a:r>
            <a:r>
              <a:rPr sz="2000" dirty="0"/>
              <a:t> un </a:t>
            </a:r>
            <a:r>
              <a:rPr sz="2000" dirty="0" err="1"/>
              <a:t>prénom</a:t>
            </a:r>
            <a:r>
              <a:rPr sz="2000" dirty="0"/>
              <a:t> et un nom, non ?');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}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res.end</a:t>
            </a:r>
            <a:r>
              <a:rPr sz="2000" dirty="0"/>
              <a:t>();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server.listen</a:t>
            </a:r>
            <a:r>
              <a:rPr sz="2000" dirty="0"/>
              <a:t>(</a:t>
            </a:r>
            <a:r>
              <a:rPr lang="fr-FR" sz="2000" dirty="0"/>
              <a:t>3000</a:t>
            </a:r>
            <a:r>
              <a:rPr sz="2000" dirty="0"/>
              <a:t>);</a:t>
            </a:r>
          </a:p>
        </p:txBody>
      </p:sp>
      <p:sp>
        <p:nvSpPr>
          <p:cNvPr id="22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28</a:t>
            </a:fld>
            <a:endParaRPr/>
          </a:p>
        </p:txBody>
      </p:sp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25" name="Framework Express…"/>
          <p:cNvSpPr txBox="1"/>
          <p:nvPr/>
        </p:nvSpPr>
        <p:spPr>
          <a:xfrm>
            <a:off x="621657" y="2223397"/>
            <a:ext cx="10386066" cy="50147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Framework Express</a:t>
            </a:r>
            <a:endParaRPr lang="fr-FR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lnSpc>
                <a:spcPct val="120000"/>
              </a:lnSpc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Express </a:t>
            </a:r>
            <a:r>
              <a:rPr sz="2800" dirty="0" err="1"/>
              <a:t>est</a:t>
            </a:r>
            <a:r>
              <a:rPr sz="2800" dirty="0"/>
              <a:t> </a:t>
            </a:r>
            <a:r>
              <a:rPr sz="2800" dirty="0" err="1"/>
              <a:t>une</a:t>
            </a:r>
            <a:r>
              <a:rPr sz="2800" dirty="0"/>
              <a:t> infrastructure </a:t>
            </a:r>
            <a:r>
              <a:rPr sz="2800" dirty="0" err="1"/>
              <a:t>d'applications</a:t>
            </a:r>
            <a:r>
              <a:rPr sz="2800" dirty="0"/>
              <a:t> Web Node.js </a:t>
            </a:r>
            <a:r>
              <a:rPr sz="2800" dirty="0" err="1"/>
              <a:t>minimaliste</a:t>
            </a:r>
            <a:r>
              <a:rPr sz="2800" dirty="0"/>
              <a:t> et flexible qui </a:t>
            </a:r>
            <a:r>
              <a:rPr sz="2800" dirty="0" err="1"/>
              <a:t>fournit</a:t>
            </a:r>
            <a:r>
              <a:rPr sz="2800" dirty="0"/>
              <a:t> un ensemble de </a:t>
            </a:r>
            <a:r>
              <a:rPr sz="2800" dirty="0" err="1"/>
              <a:t>fonctionnalités</a:t>
            </a:r>
            <a:r>
              <a:rPr sz="2800" dirty="0"/>
              <a:t> </a:t>
            </a:r>
            <a:r>
              <a:rPr sz="2800" dirty="0" err="1"/>
              <a:t>robustes</a:t>
            </a:r>
            <a:r>
              <a:rPr sz="2800" dirty="0"/>
              <a:t> pour les applications Web et mobiles. 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dirty="0"/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29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RINCIP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PRINCIPES </a:t>
            </a:r>
            <a:r>
              <a:rPr b="1" dirty="0" err="1"/>
              <a:t>Node.JS</a:t>
            </a:r>
            <a:endParaRPr b="1" dirty="0"/>
          </a:p>
        </p:txBody>
      </p:sp>
      <p:sp>
        <p:nvSpPr>
          <p:cNvPr id="128" name="Node.js est une plateforme logicielle libre et événementielle en JavaScript orientée vers les applications réseau qui doivent pouvoir monter en charge"/>
          <p:cNvSpPr txBox="1"/>
          <p:nvPr/>
        </p:nvSpPr>
        <p:spPr>
          <a:xfrm>
            <a:off x="875657" y="4133798"/>
            <a:ext cx="11086494" cy="19543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sz="2800" dirty="0"/>
              <a:t>Node.js </a:t>
            </a:r>
            <a:r>
              <a:rPr sz="2800" dirty="0" err="1"/>
              <a:t>est</a:t>
            </a:r>
            <a:r>
              <a:rPr sz="2800" dirty="0"/>
              <a:t> </a:t>
            </a:r>
            <a:r>
              <a:rPr sz="2800" dirty="0" err="1"/>
              <a:t>une</a:t>
            </a:r>
            <a:r>
              <a:rPr sz="2800" dirty="0"/>
              <a:t> </a:t>
            </a:r>
            <a:r>
              <a:rPr sz="2800" dirty="0" err="1"/>
              <a:t>plateforme</a:t>
            </a:r>
            <a:r>
              <a:rPr sz="2800" dirty="0"/>
              <a:t> </a:t>
            </a:r>
            <a:r>
              <a:rPr sz="2800" dirty="0" err="1"/>
              <a:t>logicielle</a:t>
            </a:r>
            <a:r>
              <a:rPr sz="2800" dirty="0"/>
              <a:t> libre et </a:t>
            </a:r>
            <a:r>
              <a:rPr sz="2800" dirty="0" err="1"/>
              <a:t>événementielle</a:t>
            </a:r>
            <a:r>
              <a:rPr sz="2800" dirty="0"/>
              <a:t> </a:t>
            </a:r>
            <a:r>
              <a:rPr sz="2800" dirty="0" err="1"/>
              <a:t>en</a:t>
            </a:r>
            <a:r>
              <a:rPr sz="2800" dirty="0"/>
              <a:t> JavaScript </a:t>
            </a:r>
            <a:r>
              <a:rPr sz="2800" dirty="0" err="1"/>
              <a:t>orientée</a:t>
            </a:r>
            <a:r>
              <a:rPr sz="2800" dirty="0"/>
              <a:t> </a:t>
            </a:r>
            <a:r>
              <a:rPr sz="2800" dirty="0" err="1"/>
              <a:t>vers</a:t>
            </a:r>
            <a:r>
              <a:rPr sz="2800" dirty="0"/>
              <a:t> les applications </a:t>
            </a:r>
            <a:r>
              <a:rPr sz="2800" dirty="0" err="1"/>
              <a:t>réseau</a:t>
            </a:r>
            <a:r>
              <a:rPr sz="2800" dirty="0"/>
              <a:t> qui </a:t>
            </a:r>
            <a:r>
              <a:rPr sz="2800" dirty="0" err="1"/>
              <a:t>doivent</a:t>
            </a:r>
            <a:r>
              <a:rPr sz="2800" dirty="0"/>
              <a:t> </a:t>
            </a:r>
            <a:r>
              <a:rPr sz="2800" dirty="0" err="1"/>
              <a:t>pouvoir</a:t>
            </a:r>
            <a:r>
              <a:rPr sz="2800" dirty="0"/>
              <a:t> </a:t>
            </a:r>
            <a:r>
              <a:rPr sz="2800" dirty="0" err="1"/>
              <a:t>monter</a:t>
            </a:r>
            <a:r>
              <a:rPr sz="2800" dirty="0"/>
              <a:t> </a:t>
            </a:r>
            <a:r>
              <a:rPr sz="2800" dirty="0" err="1"/>
              <a:t>en</a:t>
            </a:r>
            <a:r>
              <a:rPr sz="2800" dirty="0"/>
              <a:t> charge </a:t>
            </a:r>
          </a:p>
        </p:txBody>
      </p:sp>
      <p:sp>
        <p:nvSpPr>
          <p:cNvPr id="12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25" name="Framework Express…"/>
          <p:cNvSpPr txBox="1"/>
          <p:nvPr/>
        </p:nvSpPr>
        <p:spPr>
          <a:xfrm>
            <a:off x="621656" y="3713883"/>
            <a:ext cx="11850159" cy="3140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dirty="0"/>
          </a:p>
          <a:p>
            <a:pPr marL="215071" indent="-215071" algn="l" defTabSz="457200">
              <a:buClr>
                <a:srgbClr val="535353"/>
              </a:buClr>
              <a:buSzPct val="82000"/>
              <a:buChar char="•"/>
              <a:defRPr sz="19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400" dirty="0"/>
              <a:t>Installation</a:t>
            </a:r>
          </a:p>
          <a:p>
            <a:pPr algn="l" defTabSz="457200">
              <a:defRPr sz="19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400"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3200" dirty="0" err="1"/>
              <a:t>npm</a:t>
            </a:r>
            <a:r>
              <a:rPr sz="3200" dirty="0"/>
              <a:t> install express</a:t>
            </a:r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8366344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25" name="Framework Express…"/>
          <p:cNvSpPr txBox="1"/>
          <p:nvPr/>
        </p:nvSpPr>
        <p:spPr>
          <a:xfrm>
            <a:off x="621656" y="2364315"/>
            <a:ext cx="12293599" cy="5799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marL="215071" indent="-215071" algn="l" defTabSz="457200">
              <a:buClr>
                <a:srgbClr val="535353"/>
              </a:buClr>
              <a:buSzPct val="82000"/>
              <a:buChar char="•"/>
              <a:defRPr sz="19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Création</a:t>
            </a:r>
            <a:r>
              <a:rPr sz="2800" dirty="0"/>
              <a:t> d’un </a:t>
            </a:r>
            <a:r>
              <a:rPr sz="2800" dirty="0" err="1"/>
              <a:t>serveur</a:t>
            </a:r>
            <a:r>
              <a:rPr sz="2800" dirty="0"/>
              <a:t> </a:t>
            </a:r>
            <a:r>
              <a:rPr sz="2800" dirty="0" err="1"/>
              <a:t>minimaliste</a:t>
            </a:r>
            <a:endParaRPr sz="2800" dirty="0"/>
          </a:p>
          <a:p>
            <a:pPr algn="l" defTabSz="457200">
              <a:defRPr sz="19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355600">
              <a:lnSpc>
                <a:spcPct val="120000"/>
              </a:lnSpc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1800" dirty="0"/>
              <a:t>V</a:t>
            </a:r>
            <a:r>
              <a:rPr sz="2800" dirty="0">
                <a:latin typeface="Consolas"/>
                <a:ea typeface="Consolas"/>
                <a:cs typeface="Consolas"/>
                <a:sym typeface="Consolas"/>
              </a:rPr>
              <a:t>ar express = require('express');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var app = express();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app.get</a:t>
            </a:r>
            <a:r>
              <a:rPr sz="2800" dirty="0"/>
              <a:t>('/', function (req, res) {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  </a:t>
            </a:r>
            <a:r>
              <a:rPr sz="2800" dirty="0" err="1"/>
              <a:t>res.send</a:t>
            </a:r>
            <a:r>
              <a:rPr sz="2800" dirty="0"/>
              <a:t>('mon </a:t>
            </a:r>
            <a:r>
              <a:rPr sz="2800" dirty="0" err="1"/>
              <a:t>contenu</a:t>
            </a:r>
            <a:r>
              <a:rPr sz="2800" dirty="0"/>
              <a:t>');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}); 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app.listen</a:t>
            </a:r>
            <a:r>
              <a:rPr sz="2800" dirty="0"/>
              <a:t>(</a:t>
            </a:r>
            <a:r>
              <a:rPr lang="fr-FR" sz="2800" dirty="0"/>
              <a:t>3</a:t>
            </a:r>
            <a:r>
              <a:rPr sz="2800" dirty="0"/>
              <a:t>000, function () {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  </a:t>
            </a:r>
            <a:r>
              <a:rPr sz="2800" dirty="0" err="1"/>
              <a:t>console.log</a:t>
            </a:r>
            <a:r>
              <a:rPr sz="2800" dirty="0"/>
              <a:t>('</a:t>
            </a:r>
            <a:r>
              <a:rPr sz="2800" dirty="0" err="1"/>
              <a:t>serveur</a:t>
            </a:r>
            <a:r>
              <a:rPr sz="2800" dirty="0"/>
              <a:t> </a:t>
            </a:r>
            <a:r>
              <a:rPr sz="2800" dirty="0" err="1"/>
              <a:t>lancé</a:t>
            </a:r>
            <a:r>
              <a:rPr sz="2800" dirty="0"/>
              <a:t> sur le port </a:t>
            </a:r>
            <a:r>
              <a:rPr lang="fr-FR" sz="2800" dirty="0"/>
              <a:t>3</a:t>
            </a:r>
            <a:r>
              <a:rPr sz="2800" dirty="0"/>
              <a:t>000 !');</a:t>
            </a:r>
          </a:p>
          <a:p>
            <a:pPr algn="l" defTabSz="355600">
              <a:lnSpc>
                <a:spcPct val="120000"/>
              </a:lnSpc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}); </a:t>
            </a:r>
          </a:p>
        </p:txBody>
      </p:sp>
      <p:sp>
        <p:nvSpPr>
          <p:cNvPr id="22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3185865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33" name="Création d’un projet express js…"/>
          <p:cNvSpPr txBox="1"/>
          <p:nvPr/>
        </p:nvSpPr>
        <p:spPr>
          <a:xfrm>
            <a:off x="621656" y="1002310"/>
            <a:ext cx="12293599" cy="7883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3200" dirty="0" err="1"/>
              <a:t>Création</a:t>
            </a:r>
            <a:r>
              <a:rPr sz="3200" dirty="0"/>
              <a:t> d’un </a:t>
            </a:r>
            <a:r>
              <a:rPr sz="3200" dirty="0" err="1"/>
              <a:t>projet</a:t>
            </a:r>
            <a:r>
              <a:rPr sz="3200" dirty="0"/>
              <a:t> express </a:t>
            </a:r>
            <a:r>
              <a:rPr sz="3200" dirty="0" err="1"/>
              <a:t>js</a:t>
            </a:r>
            <a:endParaRPr sz="3200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i="1" dirty="0"/>
              <a:t>//</a:t>
            </a:r>
            <a:r>
              <a:rPr i="1" dirty="0" err="1"/>
              <a:t>générateur</a:t>
            </a:r>
            <a:r>
              <a:rPr i="1" dirty="0"/>
              <a:t> de </a:t>
            </a:r>
            <a:r>
              <a:rPr i="1" dirty="0" err="1"/>
              <a:t>squelette</a:t>
            </a:r>
            <a:r>
              <a:rPr i="1" dirty="0"/>
              <a:t> de </a:t>
            </a:r>
            <a:r>
              <a:rPr i="1" dirty="0" err="1"/>
              <a:t>projet</a:t>
            </a:r>
            <a:r>
              <a:rPr i="1" dirty="0"/>
              <a:t> express</a:t>
            </a:r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 err="1"/>
              <a:t>npm</a:t>
            </a:r>
            <a:r>
              <a:rPr b="1" dirty="0"/>
              <a:t> install express-generator -g</a:t>
            </a:r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i="1" dirty="0"/>
              <a:t>//</a:t>
            </a:r>
            <a:r>
              <a:rPr i="1" dirty="0" err="1"/>
              <a:t>création</a:t>
            </a:r>
            <a:r>
              <a:rPr i="1" dirty="0"/>
              <a:t> de </a:t>
            </a:r>
            <a:r>
              <a:rPr i="1" dirty="0" err="1"/>
              <a:t>l'arborescence</a:t>
            </a:r>
            <a:endParaRPr i="1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i="1" dirty="0"/>
              <a:t>// --view=</a:t>
            </a:r>
            <a:r>
              <a:rPr i="1" dirty="0" err="1"/>
              <a:t>ejs</a:t>
            </a:r>
            <a:r>
              <a:rPr i="1" dirty="0"/>
              <a:t> : </a:t>
            </a:r>
            <a:r>
              <a:rPr i="1" dirty="0" err="1"/>
              <a:t>utilisation</a:t>
            </a:r>
            <a:r>
              <a:rPr i="1" dirty="0"/>
              <a:t> de </a:t>
            </a:r>
            <a:r>
              <a:rPr i="1" dirty="0" err="1"/>
              <a:t>ejs</a:t>
            </a:r>
            <a:r>
              <a:rPr i="1" dirty="0"/>
              <a:t> a la place de pug (ex jade)</a:t>
            </a:r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/>
              <a:t>express </a:t>
            </a:r>
            <a:r>
              <a:rPr b="1" dirty="0" err="1"/>
              <a:t>monappli</a:t>
            </a:r>
            <a:r>
              <a:rPr b="1" dirty="0"/>
              <a:t> --view=</a:t>
            </a:r>
            <a:r>
              <a:rPr b="1" dirty="0" err="1"/>
              <a:t>ejs</a:t>
            </a:r>
            <a:endParaRPr b="1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/>
              <a:t>cd </a:t>
            </a:r>
            <a:r>
              <a:rPr b="1" dirty="0" err="1"/>
              <a:t>monappli</a:t>
            </a:r>
            <a:endParaRPr b="1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i="1" dirty="0"/>
              <a:t>//</a:t>
            </a:r>
            <a:r>
              <a:rPr i="1" dirty="0" err="1"/>
              <a:t>installe</a:t>
            </a:r>
            <a:r>
              <a:rPr i="1" dirty="0"/>
              <a:t> les dependances </a:t>
            </a:r>
            <a:r>
              <a:rPr i="1" dirty="0" err="1"/>
              <a:t>à</a:t>
            </a:r>
            <a:r>
              <a:rPr i="1" dirty="0"/>
              <a:t> </a:t>
            </a:r>
            <a:r>
              <a:rPr i="1" dirty="0" err="1"/>
              <a:t>partir</a:t>
            </a:r>
            <a:r>
              <a:rPr i="1" dirty="0"/>
              <a:t> de </a:t>
            </a:r>
            <a:r>
              <a:rPr i="1" dirty="0" err="1"/>
              <a:t>package.json</a:t>
            </a:r>
            <a:endParaRPr i="1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 err="1"/>
              <a:t>npm</a:t>
            </a:r>
            <a:r>
              <a:rPr b="1" dirty="0"/>
              <a:t> install</a:t>
            </a:r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i="1" dirty="0"/>
              <a:t>//</a:t>
            </a:r>
            <a:r>
              <a:rPr i="1" dirty="0" err="1"/>
              <a:t>lancement</a:t>
            </a:r>
            <a:r>
              <a:rPr i="1" dirty="0"/>
              <a:t> du </a:t>
            </a:r>
            <a:r>
              <a:rPr i="1" dirty="0" err="1"/>
              <a:t>serveur</a:t>
            </a:r>
            <a:r>
              <a:rPr i="1" dirty="0"/>
              <a:t>, port 3000 par </a:t>
            </a:r>
            <a:r>
              <a:rPr i="1" dirty="0" err="1"/>
              <a:t>défaut</a:t>
            </a:r>
            <a:endParaRPr i="1" dirty="0"/>
          </a:p>
          <a:p>
            <a:pPr algn="l" defTabSz="355600">
              <a:defRPr sz="32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 dirty="0" err="1"/>
              <a:t>npm</a:t>
            </a:r>
            <a:r>
              <a:rPr b="1" dirty="0"/>
              <a:t> start</a:t>
            </a:r>
          </a:p>
        </p:txBody>
      </p:sp>
      <p:sp>
        <p:nvSpPr>
          <p:cNvPr id="23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32</a:t>
            </a:fld>
            <a:endParaRPr/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37" name="Arborescence"/>
          <p:cNvSpPr txBox="1"/>
          <p:nvPr/>
        </p:nvSpPr>
        <p:spPr>
          <a:xfrm>
            <a:off x="1309367" y="0"/>
            <a:ext cx="10386066" cy="2679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Arborescence</a:t>
            </a:r>
          </a:p>
        </p:txBody>
      </p:sp>
      <p:pic>
        <p:nvPicPr>
          <p:cNvPr id="2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402" y="2444994"/>
            <a:ext cx="10722391" cy="7073412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33</a:t>
            </a:fld>
            <a:endParaRPr/>
          </a:p>
        </p:txBody>
      </p:sp>
    </p:spTree>
  </p:cSld>
  <p:clrMapOvr>
    <a:masterClrMapping/>
  </p:clrMapOvr>
  <p:transition spd="med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42" name="Routage…"/>
          <p:cNvSpPr txBox="1"/>
          <p:nvPr/>
        </p:nvSpPr>
        <p:spPr>
          <a:xfrm>
            <a:off x="621656" y="2682734"/>
            <a:ext cx="10875799" cy="4546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Routage</a:t>
            </a: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 err="1"/>
              <a:t>app.methode</a:t>
            </a:r>
            <a:r>
              <a:rPr sz="2800" dirty="0"/>
              <a:t>(PATH, HANDLER) : </a:t>
            </a:r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app: instance </a:t>
            </a:r>
            <a:r>
              <a:rPr sz="2800" dirty="0" err="1"/>
              <a:t>d'express</a:t>
            </a:r>
            <a:br>
              <a:rPr sz="2800" dirty="0"/>
            </a:br>
            <a:r>
              <a:rPr sz="2800" dirty="0" err="1"/>
              <a:t>methode</a:t>
            </a:r>
            <a:r>
              <a:rPr sz="2800" dirty="0"/>
              <a:t> : </a:t>
            </a:r>
            <a:r>
              <a:rPr sz="2800" dirty="0" err="1"/>
              <a:t>methode</a:t>
            </a:r>
            <a:r>
              <a:rPr sz="2800" dirty="0"/>
              <a:t> HTTP (get, post, put,...) </a:t>
            </a:r>
          </a:p>
          <a:p>
            <a:pPr algn="l" defTabSz="355600">
              <a:lnSpc>
                <a:spcPct val="120000"/>
              </a:lnSpc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800" dirty="0"/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PATH : chemin de </a:t>
            </a:r>
            <a:r>
              <a:rPr sz="2800" dirty="0" err="1"/>
              <a:t>routage</a:t>
            </a:r>
            <a:r>
              <a:rPr sz="2800" dirty="0"/>
              <a:t> HANDLER : </a:t>
            </a:r>
            <a:r>
              <a:rPr sz="2800" dirty="0" err="1"/>
              <a:t>fonction</a:t>
            </a:r>
            <a:r>
              <a:rPr sz="2800" dirty="0"/>
              <a:t> </a:t>
            </a:r>
            <a:r>
              <a:rPr sz="2800" dirty="0" err="1"/>
              <a:t>déclenchée</a:t>
            </a:r>
            <a:endParaRPr sz="2800" dirty="0"/>
          </a:p>
          <a:p>
            <a:pPr algn="l" defTabSz="355600">
              <a:defRPr sz="20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HANDLER: </a:t>
            </a:r>
            <a:r>
              <a:rPr sz="2800" dirty="0" err="1"/>
              <a:t>fonction</a:t>
            </a:r>
            <a:r>
              <a:rPr sz="2800" dirty="0"/>
              <a:t> </a:t>
            </a:r>
            <a:r>
              <a:rPr sz="2800" dirty="0" err="1"/>
              <a:t>à</a:t>
            </a:r>
            <a:r>
              <a:rPr sz="2800" dirty="0"/>
              <a:t> executer </a:t>
            </a:r>
          </a:p>
        </p:txBody>
      </p:sp>
      <p:sp>
        <p:nvSpPr>
          <p:cNvPr id="24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34</a:t>
            </a:fld>
            <a:endParaRPr/>
          </a:p>
        </p:txBody>
      </p:sp>
    </p:spTree>
  </p:cSld>
  <p:clrMapOvr>
    <a:masterClrMapping/>
  </p:clrMapOvr>
  <p:transition spd="med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46" name="Routage…"/>
          <p:cNvSpPr txBox="1"/>
          <p:nvPr/>
        </p:nvSpPr>
        <p:spPr>
          <a:xfrm>
            <a:off x="621656" y="433070"/>
            <a:ext cx="12383143" cy="88379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Routage</a:t>
            </a:r>
            <a:endParaRPr lang="fr-FR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lang="fr-FR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Exemple</a:t>
            </a:r>
            <a:r>
              <a:rPr sz="2000" dirty="0"/>
              <a:t>:</a:t>
            </a:r>
            <a:endParaRPr lang="fr-FR" sz="2000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000" dirty="0"/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app.get</a:t>
            </a:r>
            <a:r>
              <a:rPr sz="2000" dirty="0"/>
              <a:t>('/',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('Hello World!');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 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app.get</a:t>
            </a:r>
            <a:r>
              <a:rPr sz="2000" dirty="0"/>
              <a:t>('/inscription',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('mon </a:t>
            </a:r>
            <a:r>
              <a:rPr sz="2000" dirty="0" err="1"/>
              <a:t>contenu</a:t>
            </a:r>
            <a:r>
              <a:rPr sz="2000" dirty="0"/>
              <a:t>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 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app.post</a:t>
            </a:r>
            <a:r>
              <a:rPr sz="2000" dirty="0"/>
              <a:t>('/inscription',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</a:t>
            </a:r>
            <a:r>
              <a:rPr sz="2000" dirty="0" err="1"/>
              <a:t>coucou</a:t>
            </a:r>
            <a:r>
              <a:rPr sz="2000" dirty="0"/>
              <a:t>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app.put</a:t>
            </a:r>
            <a:r>
              <a:rPr sz="2000" dirty="0"/>
              <a:t>('/inscription',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</a:t>
            </a:r>
            <a:r>
              <a:rPr sz="2000" dirty="0" err="1"/>
              <a:t>coucou</a:t>
            </a:r>
            <a:r>
              <a:rPr sz="2000" dirty="0"/>
              <a:t>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app.delete</a:t>
            </a:r>
            <a:r>
              <a:rPr sz="2000" dirty="0"/>
              <a:t>('/inscription',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</a:t>
            </a:r>
            <a:r>
              <a:rPr sz="2000" dirty="0" err="1"/>
              <a:t>coucou</a:t>
            </a:r>
            <a:r>
              <a:rPr sz="2000" dirty="0"/>
              <a:t>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app.all</a:t>
            </a:r>
            <a:r>
              <a:rPr sz="2000" dirty="0"/>
              <a:t>('/inscription', function (req, res) {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</a:t>
            </a:r>
            <a:r>
              <a:rPr sz="2000" dirty="0" err="1"/>
              <a:t>res.send</a:t>
            </a:r>
            <a:r>
              <a:rPr sz="2000" dirty="0"/>
              <a:t>('</a:t>
            </a:r>
            <a:r>
              <a:rPr sz="2000" dirty="0" err="1"/>
              <a:t>coucou</a:t>
            </a:r>
            <a:r>
              <a:rPr sz="2000" dirty="0"/>
              <a:t>');</a:t>
            </a:r>
          </a:p>
          <a:p>
            <a:pPr algn="l" defTabSz="355600">
              <a:defRPr sz="19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</p:txBody>
      </p:sp>
      <p:sp>
        <p:nvSpPr>
          <p:cNvPr id="24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35</a:t>
            </a:fld>
            <a:endParaRPr/>
          </a:p>
        </p:txBody>
      </p:sp>
    </p:spTree>
  </p:cSld>
  <p:clrMapOvr>
    <a:masterClrMapping/>
  </p:clrMapOvr>
  <p:transition spd="med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Express js"/>
          <p:cNvSpPr txBox="1">
            <a:spLocks noGrp="1"/>
          </p:cNvSpPr>
          <p:nvPr>
            <p:ph type="title"/>
          </p:nvPr>
        </p:nvSpPr>
        <p:spPr>
          <a:xfrm>
            <a:off x="355600" y="149859"/>
            <a:ext cx="12293600" cy="2438400"/>
          </a:xfrm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50" name="Les middleware…"/>
          <p:cNvSpPr txBox="1"/>
          <p:nvPr/>
        </p:nvSpPr>
        <p:spPr>
          <a:xfrm>
            <a:off x="621656" y="550872"/>
            <a:ext cx="11415445" cy="83940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Les middleware</a:t>
            </a:r>
          </a:p>
          <a:p>
            <a:pPr algn="l" defTabSz="355600">
              <a:lnSpc>
                <a:spcPct val="120000"/>
              </a:lnSpc>
              <a:defRPr sz="23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Une </a:t>
            </a:r>
            <a:r>
              <a:rPr dirty="0" err="1"/>
              <a:t>fonction</a:t>
            </a:r>
            <a:r>
              <a:rPr dirty="0"/>
              <a:t> middleware </a:t>
            </a:r>
            <a:r>
              <a:rPr dirty="0" err="1"/>
              <a:t>est</a:t>
            </a:r>
            <a:r>
              <a:rPr dirty="0"/>
              <a:t> </a:t>
            </a:r>
            <a:r>
              <a:rPr dirty="0" err="1"/>
              <a:t>une</a:t>
            </a:r>
            <a:r>
              <a:rPr dirty="0"/>
              <a:t> </a:t>
            </a:r>
            <a:r>
              <a:rPr dirty="0" err="1"/>
              <a:t>fonction</a:t>
            </a:r>
            <a:r>
              <a:rPr dirty="0"/>
              <a:t> qui a </a:t>
            </a:r>
            <a:r>
              <a:rPr dirty="0" err="1"/>
              <a:t>accès</a:t>
            </a:r>
            <a:r>
              <a:rPr dirty="0"/>
              <a:t> aux </a:t>
            </a:r>
            <a:r>
              <a:rPr dirty="0" err="1"/>
              <a:t>objets</a:t>
            </a:r>
            <a:r>
              <a:rPr dirty="0"/>
              <a:t> request , response et </a:t>
            </a:r>
            <a:r>
              <a:rPr dirty="0" err="1"/>
              <a:t>à</a:t>
            </a:r>
            <a:r>
              <a:rPr dirty="0"/>
              <a:t> la </a:t>
            </a:r>
            <a:r>
              <a:rPr dirty="0" err="1"/>
              <a:t>fonction</a:t>
            </a:r>
            <a:r>
              <a:rPr dirty="0"/>
              <a:t> middleware </a:t>
            </a:r>
            <a:r>
              <a:rPr dirty="0" err="1"/>
              <a:t>suivante</a:t>
            </a:r>
            <a:r>
              <a:rPr dirty="0"/>
              <a:t>, </a:t>
            </a:r>
            <a:r>
              <a:rPr dirty="0" err="1"/>
              <a:t>nommée</a:t>
            </a:r>
            <a:r>
              <a:rPr dirty="0"/>
              <a:t> </a:t>
            </a:r>
            <a:r>
              <a:rPr dirty="0" err="1"/>
              <a:t>souvent</a:t>
            </a:r>
            <a:r>
              <a:rPr dirty="0"/>
              <a:t> next.</a:t>
            </a:r>
          </a:p>
          <a:p>
            <a:pPr algn="l" defTabSz="355600">
              <a:lnSpc>
                <a:spcPct val="120000"/>
              </a:lnSpc>
              <a:defRPr sz="23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Exemples</a:t>
            </a:r>
            <a:r>
              <a:rPr b="0" dirty="0"/>
              <a:t>: </a:t>
            </a:r>
            <a:r>
              <a:rPr b="0" dirty="0" err="1"/>
              <a:t>morgan</a:t>
            </a:r>
            <a:r>
              <a:rPr b="0" dirty="0"/>
              <a:t>, serve-favicon…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endParaRPr b="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express = require('express');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</a:t>
            </a:r>
            <a:r>
              <a:rPr sz="2000" dirty="0" err="1"/>
              <a:t>morgan</a:t>
            </a:r>
            <a:r>
              <a:rPr sz="2000" dirty="0"/>
              <a:t> = require('</a:t>
            </a:r>
            <a:r>
              <a:rPr sz="2000" dirty="0" err="1"/>
              <a:t>morgan</a:t>
            </a:r>
            <a:r>
              <a:rPr sz="2000" dirty="0"/>
              <a:t>'); // Charge le middleware de logging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favicon = require('serve-favicon'); // Charge le middleware de favicon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00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var app = express();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00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app.use</a:t>
            </a:r>
            <a:r>
              <a:rPr sz="2000" dirty="0"/>
              <a:t>(</a:t>
            </a:r>
            <a:r>
              <a:rPr sz="2000" dirty="0" err="1"/>
              <a:t>morgan</a:t>
            </a:r>
            <a:r>
              <a:rPr sz="2000" dirty="0"/>
              <a:t>('combined')) // Active le middleware de logging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.use(</a:t>
            </a:r>
            <a:r>
              <a:rPr sz="2000" dirty="0" err="1"/>
              <a:t>express.static</a:t>
            </a:r>
            <a:r>
              <a:rPr sz="2000" dirty="0"/>
              <a:t>(__</a:t>
            </a:r>
            <a:r>
              <a:rPr sz="2000" dirty="0" err="1"/>
              <a:t>dirname</a:t>
            </a:r>
            <a:r>
              <a:rPr sz="2000" dirty="0"/>
              <a:t> + '/public')) // </a:t>
            </a:r>
            <a:r>
              <a:rPr sz="2000" dirty="0" err="1"/>
              <a:t>Indique</a:t>
            </a:r>
            <a:r>
              <a:rPr sz="2000" dirty="0"/>
              <a:t> que le dossier /public </a:t>
            </a:r>
            <a:r>
              <a:rPr sz="2000" dirty="0" err="1"/>
              <a:t>contient</a:t>
            </a:r>
            <a:r>
              <a:rPr sz="2000" dirty="0"/>
              <a:t> des </a:t>
            </a:r>
            <a:r>
              <a:rPr sz="2000" dirty="0" err="1"/>
              <a:t>fichiers</a:t>
            </a:r>
            <a:r>
              <a:rPr sz="2000" dirty="0"/>
              <a:t> </a:t>
            </a:r>
            <a:r>
              <a:rPr sz="2000" dirty="0" err="1"/>
              <a:t>statiques</a:t>
            </a:r>
            <a:r>
              <a:rPr sz="2000" dirty="0"/>
              <a:t> (middleware chargé de base)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.use(favicon(__</a:t>
            </a:r>
            <a:r>
              <a:rPr sz="2000" dirty="0" err="1"/>
              <a:t>dirname</a:t>
            </a:r>
            <a:r>
              <a:rPr sz="2000" dirty="0"/>
              <a:t> + '/public/</a:t>
            </a:r>
            <a:r>
              <a:rPr sz="2000" dirty="0" err="1"/>
              <a:t>favicon.ico</a:t>
            </a:r>
            <a:r>
              <a:rPr sz="2000" dirty="0"/>
              <a:t>')) // Active la favicon </a:t>
            </a:r>
            <a:r>
              <a:rPr sz="2000" dirty="0" err="1"/>
              <a:t>indiquée</a:t>
            </a:r>
            <a:endParaRPr sz="200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.use(function(req, res){ // </a:t>
            </a:r>
            <a:r>
              <a:rPr sz="2000" dirty="0" err="1"/>
              <a:t>Répond</a:t>
            </a:r>
            <a:r>
              <a:rPr sz="2000" dirty="0"/>
              <a:t> </a:t>
            </a:r>
            <a:r>
              <a:rPr sz="2000" dirty="0" err="1"/>
              <a:t>enfin</a:t>
            </a:r>
            <a:endParaRPr sz="200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    </a:t>
            </a:r>
            <a:r>
              <a:rPr sz="2000" dirty="0" err="1"/>
              <a:t>res.send</a:t>
            </a:r>
            <a:r>
              <a:rPr sz="2000" dirty="0"/>
              <a:t>('Hello');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/>
              <a:t>});</a:t>
            </a:r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sz="2000" dirty="0"/>
          </a:p>
          <a:p>
            <a:pPr algn="l" defTabSz="355600">
              <a:defRPr sz="19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000" dirty="0" err="1"/>
              <a:t>app.listen</a:t>
            </a:r>
            <a:r>
              <a:rPr sz="2000" dirty="0"/>
              <a:t>(8080);</a:t>
            </a:r>
          </a:p>
        </p:txBody>
      </p:sp>
      <p:sp>
        <p:nvSpPr>
          <p:cNvPr id="25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36</a:t>
            </a:fld>
            <a:endParaRPr/>
          </a:p>
        </p:txBody>
      </p:sp>
    </p:spTree>
  </p:cSld>
  <p:clrMapOvr>
    <a:masterClrMapping/>
  </p:clrMapOvr>
  <p:transition spd="med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Express js</a:t>
            </a:r>
          </a:p>
        </p:txBody>
      </p:sp>
      <p:sp>
        <p:nvSpPr>
          <p:cNvPr id="258" name="Les vues…"/>
          <p:cNvSpPr txBox="1"/>
          <p:nvPr/>
        </p:nvSpPr>
        <p:spPr>
          <a:xfrm>
            <a:off x="621657" y="1801745"/>
            <a:ext cx="10386066" cy="5858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Les </a:t>
            </a:r>
            <a:r>
              <a:rPr dirty="0" err="1"/>
              <a:t>vues</a:t>
            </a:r>
            <a:r>
              <a:rPr lang="fr-FR" dirty="0"/>
              <a:t> : EJS</a:t>
            </a: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dirty="0"/>
              <a:t>&lt;%      : </a:t>
            </a:r>
            <a:r>
              <a:rPr lang="fr-FR" sz="2300" b="1" dirty="0">
                <a:sym typeface="Consolas"/>
              </a:rPr>
              <a:t>pour le flux de contrôle (if, for …) </a:t>
            </a:r>
            <a:r>
              <a:rPr lang="fr-FR" dirty="0"/>
              <a:t>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dirty="0"/>
              <a:t>&lt;%=     : affiche la variable dans le html (</a:t>
            </a:r>
            <a:r>
              <a:rPr lang="fr-FR" sz="2300" dirty="0">
                <a:sym typeface="Consolas"/>
              </a:rPr>
              <a:t>HTML </a:t>
            </a:r>
            <a:r>
              <a:rPr lang="fr-FR" sz="2300" dirty="0" err="1">
                <a:sym typeface="Consolas"/>
              </a:rPr>
              <a:t>escaped</a:t>
            </a:r>
            <a:r>
              <a:rPr lang="fr-FR" sz="2300" dirty="0">
                <a:sym typeface="Consolas"/>
              </a:rPr>
              <a:t>)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Exemple :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&lt;% if (message) { %&gt;</a:t>
            </a:r>
            <a:br>
              <a:rPr lang="fr-FR" sz="2300" b="1" dirty="0">
                <a:sym typeface="Consolas"/>
              </a:rPr>
            </a:br>
            <a:r>
              <a:rPr lang="fr-FR" sz="2300" dirty="0">
                <a:sym typeface="Consolas"/>
              </a:rPr>
              <a:t>&lt;h2&gt;&lt;%= </a:t>
            </a:r>
            <a:r>
              <a:rPr lang="fr-FR" sz="2300" dirty="0" err="1">
                <a:sym typeface="Consolas"/>
              </a:rPr>
              <a:t>message.name</a:t>
            </a:r>
            <a:r>
              <a:rPr lang="fr-FR" sz="2300" dirty="0">
                <a:sym typeface="Consolas"/>
              </a:rPr>
              <a:t> %&gt;&lt;/h2&gt;</a:t>
            </a:r>
            <a:br>
              <a:rPr lang="fr-FR" sz="2300" b="1" dirty="0">
                <a:sym typeface="Consolas"/>
              </a:rPr>
            </a:br>
            <a:r>
              <a:rPr lang="fr-FR" sz="2300" dirty="0">
                <a:sym typeface="Consolas"/>
              </a:rPr>
              <a:t>&lt;% } %&gt;</a:t>
            </a:r>
            <a:endParaRPr lang="fr-FR" dirty="0"/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03853542"/>
      </p:ext>
    </p:extLst>
  </p:cSld>
  <p:clrMapOvr>
    <a:masterClrMapping/>
  </p:clrMapOvr>
  <p:transition spd="med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Express js</a:t>
            </a:r>
          </a:p>
        </p:txBody>
      </p:sp>
      <p:sp>
        <p:nvSpPr>
          <p:cNvPr id="258" name="Les vues…"/>
          <p:cNvSpPr txBox="1"/>
          <p:nvPr/>
        </p:nvSpPr>
        <p:spPr>
          <a:xfrm>
            <a:off x="621657" y="1093862"/>
            <a:ext cx="10386066" cy="7273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Les </a:t>
            </a:r>
            <a:r>
              <a:rPr dirty="0" err="1"/>
              <a:t>vues</a:t>
            </a:r>
            <a:r>
              <a:rPr lang="fr-FR" dirty="0"/>
              <a:t> : </a:t>
            </a:r>
            <a:r>
              <a:rPr lang="fr-FR" dirty="0" err="1"/>
              <a:t>Handlebars</a:t>
            </a: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{{}} : affiche la variable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{{#</a:t>
            </a:r>
            <a:r>
              <a:rPr lang="fr-FR" sz="2300" dirty="0" err="1">
                <a:sym typeface="Consolas"/>
              </a:rPr>
              <a:t>each</a:t>
            </a:r>
            <a:r>
              <a:rPr lang="fr-FR" sz="2300" dirty="0">
                <a:sym typeface="Consolas"/>
              </a:rPr>
              <a:t>}} {{/</a:t>
            </a:r>
            <a:r>
              <a:rPr lang="fr-FR" sz="2300" dirty="0" err="1">
                <a:sym typeface="Consolas"/>
              </a:rPr>
              <a:t>each</a:t>
            </a:r>
            <a:r>
              <a:rPr lang="fr-FR" sz="2300" dirty="0">
                <a:sym typeface="Consolas"/>
              </a:rPr>
              <a:t>}} : boucle for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{{#if}} {{/if}} </a:t>
            </a:r>
            <a:r>
              <a:rPr lang="fr-FR" sz="2300">
                <a:sym typeface="Consolas"/>
              </a:rPr>
              <a:t>: condition if</a:t>
            </a: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Exemple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lang="fr-FR" sz="2300" dirty="0">
              <a:sym typeface="Consolas"/>
            </a:endParaRP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dirty="0">
                <a:sym typeface="Consolas"/>
              </a:rPr>
              <a:t>{{#if message}}</a:t>
            </a:r>
            <a:br>
              <a:rPr lang="fr-FR" sz="2300" b="1" dirty="0">
                <a:sym typeface="Consolas"/>
              </a:rPr>
            </a:br>
            <a:r>
              <a:rPr lang="fr-FR" sz="2300" b="1" dirty="0">
                <a:sym typeface="Consolas"/>
              </a:rPr>
              <a:t> </a:t>
            </a:r>
            <a:r>
              <a:rPr lang="fr-FR" sz="2300" dirty="0">
                <a:sym typeface="Consolas"/>
              </a:rPr>
              <a:t>&lt;h2&gt; {{ </a:t>
            </a:r>
            <a:r>
              <a:rPr lang="fr-FR" sz="2300" dirty="0" err="1">
                <a:sym typeface="Consolas"/>
              </a:rPr>
              <a:t>message.name</a:t>
            </a:r>
            <a:r>
              <a:rPr lang="fr-FR" sz="2300" dirty="0">
                <a:sym typeface="Consolas"/>
              </a:rPr>
              <a:t> }}&lt;/h2&gt;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b="1" dirty="0">
                <a:sym typeface="Consolas"/>
              </a:rPr>
              <a:t> &lt;</a:t>
            </a:r>
            <a:r>
              <a:rPr lang="fr-FR" sz="2300" b="1" dirty="0" err="1">
                <a:sym typeface="Consolas"/>
              </a:rPr>
              <a:t>ul</a:t>
            </a:r>
            <a:r>
              <a:rPr lang="fr-FR" sz="2300" b="1" dirty="0">
                <a:sym typeface="Consolas"/>
              </a:rPr>
              <a:t>&gt;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b="1" dirty="0">
                <a:sym typeface="Consolas"/>
              </a:rPr>
              <a:t>     {{#</a:t>
            </a:r>
            <a:r>
              <a:rPr lang="fr-FR" sz="2300" b="1" dirty="0" err="1">
                <a:sym typeface="Consolas"/>
              </a:rPr>
              <a:t>each</a:t>
            </a:r>
            <a:r>
              <a:rPr lang="fr-FR" sz="2300" b="1" dirty="0">
                <a:sym typeface="Consolas"/>
              </a:rPr>
              <a:t> items}}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b="1" dirty="0">
                <a:sym typeface="Consolas"/>
              </a:rPr>
              <a:t>       &lt;li&gt;{{</a:t>
            </a:r>
            <a:r>
              <a:rPr lang="fr-FR" sz="2300" b="1" dirty="0" err="1">
                <a:sym typeface="Consolas"/>
              </a:rPr>
              <a:t>this</a:t>
            </a:r>
            <a:r>
              <a:rPr lang="fr-FR" sz="2300" b="1" dirty="0">
                <a:sym typeface="Consolas"/>
              </a:rPr>
              <a:t>}}&lt;/li&gt;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b="1" dirty="0">
                <a:sym typeface="Consolas"/>
              </a:rPr>
              <a:t>      {{/</a:t>
            </a:r>
            <a:r>
              <a:rPr lang="fr-FR" sz="2300" b="1" dirty="0" err="1">
                <a:sym typeface="Consolas"/>
              </a:rPr>
              <a:t>each</a:t>
            </a:r>
            <a:r>
              <a:rPr lang="fr-FR" sz="2300" b="1" dirty="0">
                <a:sym typeface="Consolas"/>
              </a:rPr>
              <a:t>}}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lang="fr-FR" sz="2300" b="1" dirty="0">
                <a:sym typeface="Consolas"/>
              </a:rPr>
              <a:t> &lt;/</a:t>
            </a:r>
            <a:r>
              <a:rPr lang="fr-FR" sz="2300" b="1" dirty="0" err="1">
                <a:sym typeface="Consolas"/>
              </a:rPr>
              <a:t>ul</a:t>
            </a:r>
            <a:r>
              <a:rPr lang="fr-FR" sz="2300" b="1" dirty="0">
                <a:sym typeface="Consolas"/>
              </a:rPr>
              <a:t>&gt;</a:t>
            </a:r>
            <a:br>
              <a:rPr lang="fr-FR" sz="2300" b="1" dirty="0">
                <a:sym typeface="Consolas"/>
              </a:rPr>
            </a:br>
            <a:r>
              <a:rPr lang="fr-FR" sz="2300" dirty="0">
                <a:sym typeface="Consolas"/>
              </a:rPr>
              <a:t>{{/if}}</a:t>
            </a:r>
            <a:endParaRPr lang="fr-FR" dirty="0"/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74855458"/>
      </p:ext>
    </p:extLst>
  </p:cSld>
  <p:clrMapOvr>
    <a:masterClrMapping/>
  </p:clrMapOvr>
  <p:transition spd="med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54" name="Les vues…"/>
          <p:cNvSpPr txBox="1"/>
          <p:nvPr/>
        </p:nvSpPr>
        <p:spPr>
          <a:xfrm>
            <a:off x="501736" y="-467361"/>
            <a:ext cx="10965740" cy="10220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Les </a:t>
            </a:r>
            <a:r>
              <a:rPr dirty="0" err="1"/>
              <a:t>vues</a:t>
            </a: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 err="1"/>
              <a:t>app.get</a:t>
            </a:r>
            <a:r>
              <a:rPr dirty="0"/>
              <a:t>('/</a:t>
            </a:r>
            <a:r>
              <a:rPr dirty="0" err="1"/>
              <a:t>compter</a:t>
            </a:r>
            <a:r>
              <a:rPr dirty="0"/>
              <a:t>/:</a:t>
            </a:r>
            <a:r>
              <a:rPr dirty="0" err="1"/>
              <a:t>nombre</a:t>
            </a:r>
            <a:r>
              <a:rPr dirty="0"/>
              <a:t>', function(req, res) {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var </a:t>
            </a:r>
            <a:r>
              <a:rPr dirty="0" err="1"/>
              <a:t>noms</a:t>
            </a:r>
            <a:r>
              <a:rPr dirty="0"/>
              <a:t> = ['Robert', 'Jacques', 'David'];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</a:t>
            </a:r>
            <a:r>
              <a:rPr dirty="0" err="1"/>
              <a:t>res.render</a:t>
            </a:r>
            <a:r>
              <a:rPr dirty="0"/>
              <a:t>('</a:t>
            </a:r>
            <a:r>
              <a:rPr dirty="0" err="1"/>
              <a:t>page.ejs</a:t>
            </a:r>
            <a:r>
              <a:rPr dirty="0"/>
              <a:t>', {</a:t>
            </a:r>
            <a:r>
              <a:rPr dirty="0" err="1"/>
              <a:t>compteur</a:t>
            </a:r>
            <a:r>
              <a:rPr dirty="0"/>
              <a:t>: </a:t>
            </a:r>
            <a:r>
              <a:rPr dirty="0" err="1"/>
              <a:t>req.params.nombre</a:t>
            </a:r>
            <a:r>
              <a:rPr dirty="0"/>
              <a:t>, </a:t>
            </a:r>
            <a:r>
              <a:rPr dirty="0" err="1"/>
              <a:t>noms</a:t>
            </a:r>
            <a:r>
              <a:rPr dirty="0"/>
              <a:t>: </a:t>
            </a:r>
            <a:r>
              <a:rPr dirty="0" err="1"/>
              <a:t>noms</a:t>
            </a:r>
            <a:r>
              <a:rPr dirty="0"/>
              <a:t>});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});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// </a:t>
            </a:r>
            <a:r>
              <a:rPr dirty="0" err="1"/>
              <a:t>page.ejs</a:t>
            </a: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&lt;h1&gt;Je </a:t>
            </a:r>
            <a:r>
              <a:rPr dirty="0" err="1"/>
              <a:t>vais</a:t>
            </a:r>
            <a:r>
              <a:rPr dirty="0"/>
              <a:t> </a:t>
            </a:r>
            <a:r>
              <a:rPr dirty="0" err="1"/>
              <a:t>compter</a:t>
            </a:r>
            <a:r>
              <a:rPr dirty="0"/>
              <a:t> </a:t>
            </a:r>
            <a:r>
              <a:rPr dirty="0" err="1"/>
              <a:t>jusqu'à</a:t>
            </a:r>
            <a:r>
              <a:rPr dirty="0"/>
              <a:t> &lt;%= </a:t>
            </a:r>
            <a:r>
              <a:rPr dirty="0" err="1"/>
              <a:t>compteur</a:t>
            </a:r>
            <a:r>
              <a:rPr dirty="0"/>
              <a:t> %&gt;&lt;/h1&gt;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&lt;p&gt;&lt;%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for(var </a:t>
            </a:r>
            <a:r>
              <a:rPr dirty="0" err="1"/>
              <a:t>i</a:t>
            </a:r>
            <a:r>
              <a:rPr dirty="0"/>
              <a:t> = 1 ; </a:t>
            </a:r>
            <a:r>
              <a:rPr dirty="0" err="1"/>
              <a:t>i</a:t>
            </a:r>
            <a:r>
              <a:rPr dirty="0"/>
              <a:t> &lt;= </a:t>
            </a:r>
            <a:r>
              <a:rPr dirty="0" err="1"/>
              <a:t>compteur</a:t>
            </a:r>
            <a:r>
              <a:rPr dirty="0"/>
              <a:t> ; </a:t>
            </a:r>
            <a:r>
              <a:rPr dirty="0" err="1"/>
              <a:t>i</a:t>
            </a:r>
            <a:r>
              <a:rPr dirty="0"/>
              <a:t>++) {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%&gt;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    &lt;%= </a:t>
            </a:r>
            <a:r>
              <a:rPr dirty="0" err="1"/>
              <a:t>i</a:t>
            </a:r>
            <a:r>
              <a:rPr dirty="0"/>
              <a:t> %&gt;... 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&lt;% } %&gt;&lt;/p&gt;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&lt;p&gt;Tant que </a:t>
            </a:r>
            <a:r>
              <a:rPr dirty="0" err="1"/>
              <a:t>j'y</a:t>
            </a:r>
            <a:r>
              <a:rPr dirty="0"/>
              <a:t> </a:t>
            </a:r>
            <a:r>
              <a:rPr dirty="0" err="1"/>
              <a:t>suis</a:t>
            </a:r>
            <a:r>
              <a:rPr dirty="0"/>
              <a:t>, je </a:t>
            </a:r>
            <a:r>
              <a:rPr dirty="0" err="1"/>
              <a:t>prends</a:t>
            </a:r>
            <a:r>
              <a:rPr dirty="0"/>
              <a:t> un nom au </a:t>
            </a:r>
            <a:r>
              <a:rPr dirty="0" err="1"/>
              <a:t>hasard</a:t>
            </a:r>
            <a:r>
              <a:rPr dirty="0"/>
              <a:t> </a:t>
            </a:r>
            <a:r>
              <a:rPr dirty="0" err="1"/>
              <a:t>qu'on</a:t>
            </a:r>
            <a:r>
              <a:rPr dirty="0"/>
              <a:t> </a:t>
            </a:r>
            <a:r>
              <a:rPr dirty="0" err="1"/>
              <a:t>m'a</a:t>
            </a:r>
            <a:r>
              <a:rPr dirty="0"/>
              <a:t> </a:t>
            </a:r>
            <a:r>
              <a:rPr dirty="0" err="1"/>
              <a:t>envoyé</a:t>
            </a:r>
            <a:r>
              <a:rPr dirty="0"/>
              <a:t> :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&lt;%= </a:t>
            </a:r>
            <a:r>
              <a:rPr dirty="0" err="1"/>
              <a:t>noms</a:t>
            </a:r>
            <a:r>
              <a:rPr dirty="0"/>
              <a:t>[</a:t>
            </a:r>
            <a:r>
              <a:rPr dirty="0" err="1"/>
              <a:t>Math.round</a:t>
            </a:r>
            <a:r>
              <a:rPr dirty="0"/>
              <a:t>(</a:t>
            </a:r>
            <a:r>
              <a:rPr dirty="0" err="1"/>
              <a:t>Math.random</a:t>
            </a:r>
            <a:r>
              <a:rPr dirty="0"/>
              <a:t>() * (</a:t>
            </a:r>
            <a:r>
              <a:rPr dirty="0" err="1"/>
              <a:t>noms.length</a:t>
            </a:r>
            <a:r>
              <a:rPr dirty="0"/>
              <a:t> - 1))] %&gt;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dirty="0"/>
              <a:t>&lt;/p&gt;</a:t>
            </a:r>
          </a:p>
        </p:txBody>
      </p:sp>
      <p:sp>
        <p:nvSpPr>
          <p:cNvPr id="25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39</a:t>
            </a:fld>
            <a:endParaRPr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RINCIP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PRINCIPES </a:t>
            </a:r>
            <a:r>
              <a:rPr b="1" dirty="0" err="1"/>
              <a:t>Node.JS</a:t>
            </a:r>
            <a:endParaRPr b="1" dirty="0"/>
          </a:p>
        </p:txBody>
      </p:sp>
      <p:sp>
        <p:nvSpPr>
          <p:cNvPr id="132" name="1ere version en mai 2009…"/>
          <p:cNvSpPr txBox="1"/>
          <p:nvPr/>
        </p:nvSpPr>
        <p:spPr>
          <a:xfrm>
            <a:off x="905638" y="2692400"/>
            <a:ext cx="10386066" cy="51062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1ere version </a:t>
            </a:r>
            <a:r>
              <a:rPr sz="2800" dirty="0" err="1"/>
              <a:t>en</a:t>
            </a:r>
            <a:r>
              <a:rPr sz="2800" dirty="0"/>
              <a:t> </a:t>
            </a:r>
            <a:r>
              <a:rPr sz="2800" dirty="0" err="1"/>
              <a:t>mai</a:t>
            </a:r>
            <a:r>
              <a:rPr sz="2800" dirty="0"/>
              <a:t> 2009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Node </a:t>
            </a:r>
            <a:r>
              <a:rPr sz="2800" dirty="0" err="1"/>
              <a:t>utilise</a:t>
            </a:r>
            <a:r>
              <a:rPr sz="2800" dirty="0"/>
              <a:t> </a:t>
            </a:r>
            <a:r>
              <a:rPr sz="2800" b="1" dirty="0" err="1"/>
              <a:t>javascript</a:t>
            </a:r>
            <a:r>
              <a:rPr sz="2800" dirty="0"/>
              <a:t> </a:t>
            </a:r>
            <a:r>
              <a:rPr sz="2800" dirty="0" err="1"/>
              <a:t>comme</a:t>
            </a:r>
            <a:r>
              <a:rPr sz="2800" dirty="0"/>
              <a:t> </a:t>
            </a:r>
            <a:r>
              <a:rPr sz="2800" dirty="0" err="1"/>
              <a:t>langage</a:t>
            </a:r>
            <a:r>
              <a:rPr sz="2800" dirty="0"/>
              <a:t> de </a:t>
            </a:r>
            <a:r>
              <a:rPr sz="2800" dirty="0" err="1"/>
              <a:t>développement</a:t>
            </a:r>
            <a:endParaRPr sz="2800" dirty="0"/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Il </a:t>
            </a:r>
            <a:r>
              <a:rPr sz="2800" dirty="0" err="1"/>
              <a:t>utilise</a:t>
            </a:r>
            <a:r>
              <a:rPr sz="2800" dirty="0"/>
              <a:t> le </a:t>
            </a:r>
            <a:r>
              <a:rPr sz="2800" dirty="0" err="1"/>
              <a:t>moteur</a:t>
            </a:r>
            <a:r>
              <a:rPr sz="2800" dirty="0"/>
              <a:t> </a:t>
            </a:r>
            <a:r>
              <a:rPr sz="2800" dirty="0" err="1"/>
              <a:t>javascript</a:t>
            </a:r>
            <a:r>
              <a:rPr sz="2800" dirty="0"/>
              <a:t> V8 de google Chrome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Node </a:t>
            </a:r>
            <a:r>
              <a:rPr sz="2800" dirty="0" err="1"/>
              <a:t>est</a:t>
            </a:r>
            <a:r>
              <a:rPr sz="2800" dirty="0"/>
              <a:t> mono thread !!!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Il faut coder </a:t>
            </a:r>
            <a:r>
              <a:rPr sz="2800" dirty="0" err="1"/>
              <a:t>en</a:t>
            </a:r>
            <a:r>
              <a:rPr sz="2800" dirty="0"/>
              <a:t> mode </a:t>
            </a:r>
            <a:r>
              <a:rPr sz="2800" dirty="0" err="1"/>
              <a:t>asynchrone</a:t>
            </a:r>
            <a:r>
              <a:rPr sz="2800" dirty="0"/>
              <a:t> pour profiter des performances de Node.js (Pour ne pas </a:t>
            </a:r>
            <a:r>
              <a:rPr sz="2800" dirty="0" err="1"/>
              <a:t>bloquer</a:t>
            </a:r>
            <a:r>
              <a:rPr sz="2800" dirty="0"/>
              <a:t> la stack) </a:t>
            </a:r>
            <a:br>
              <a:rPr dirty="0"/>
            </a:br>
            <a:endParaRPr dirty="0"/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4</a:t>
            </a:fld>
            <a:endParaRPr/>
          </a:p>
        </p:txBody>
      </p:sp>
    </p:spTree>
  </p:cSld>
  <p:clrMapOvr>
    <a:masterClrMapping/>
  </p:clrMapOvr>
  <p:transition spd="med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Express js</a:t>
            </a:r>
          </a:p>
        </p:txBody>
      </p:sp>
      <p:sp>
        <p:nvSpPr>
          <p:cNvPr id="258" name="Les vues…"/>
          <p:cNvSpPr txBox="1"/>
          <p:nvPr/>
        </p:nvSpPr>
        <p:spPr>
          <a:xfrm>
            <a:off x="621657" y="2249558"/>
            <a:ext cx="10386066" cy="4962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32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3200" dirty="0"/>
              <a:t>Les </a:t>
            </a:r>
            <a:r>
              <a:rPr sz="3200" dirty="0" err="1"/>
              <a:t>vues</a:t>
            </a:r>
            <a:endParaRPr sz="32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3200"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 err="1"/>
              <a:t>app.get</a:t>
            </a:r>
            <a:r>
              <a:rPr sz="2400" dirty="0"/>
              <a:t>('/</a:t>
            </a:r>
            <a:r>
              <a:rPr sz="2400" dirty="0" err="1"/>
              <a:t>compter</a:t>
            </a:r>
            <a:r>
              <a:rPr sz="2400" dirty="0"/>
              <a:t>/:</a:t>
            </a:r>
            <a:r>
              <a:rPr sz="2400" dirty="0" err="1"/>
              <a:t>nombre</a:t>
            </a:r>
            <a:r>
              <a:rPr sz="2400" dirty="0"/>
              <a:t>', function(req, res) {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var </a:t>
            </a:r>
            <a:r>
              <a:rPr sz="2400" dirty="0" err="1"/>
              <a:t>noms</a:t>
            </a:r>
            <a:r>
              <a:rPr sz="2400" dirty="0"/>
              <a:t> = ['Robert', 'Jacques', 'David'];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    </a:t>
            </a:r>
            <a:r>
              <a:rPr sz="2400" dirty="0" err="1"/>
              <a:t>res.render</a:t>
            </a:r>
            <a:r>
              <a:rPr sz="2400" dirty="0"/>
              <a:t>('</a:t>
            </a:r>
            <a:r>
              <a:rPr sz="2400" dirty="0" err="1"/>
              <a:t>page.ejs</a:t>
            </a:r>
            <a:r>
              <a:rPr sz="2400" dirty="0"/>
              <a:t>', {</a:t>
            </a:r>
            <a:r>
              <a:rPr sz="2400" dirty="0" err="1"/>
              <a:t>compteur</a:t>
            </a:r>
            <a:r>
              <a:rPr sz="2400" dirty="0"/>
              <a:t>: </a:t>
            </a:r>
            <a:r>
              <a:rPr sz="2400" dirty="0" err="1"/>
              <a:t>req.params.nombre</a:t>
            </a:r>
            <a:r>
              <a:rPr sz="2400" dirty="0"/>
              <a:t>, </a:t>
            </a:r>
            <a:r>
              <a:rPr sz="2400" dirty="0" err="1"/>
              <a:t>noms</a:t>
            </a:r>
            <a:r>
              <a:rPr sz="2400" dirty="0"/>
              <a:t>: </a:t>
            </a:r>
            <a:r>
              <a:rPr sz="2400" dirty="0" err="1"/>
              <a:t>noms</a:t>
            </a:r>
            <a:r>
              <a:rPr sz="2400" dirty="0"/>
              <a:t>});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400" dirty="0"/>
              <a:t>});</a:t>
            </a:r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</p:txBody>
      </p:sp>
      <p:sp>
        <p:nvSpPr>
          <p:cNvPr id="25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40</a:t>
            </a:fld>
            <a:endParaRPr/>
          </a:p>
        </p:txBody>
      </p:sp>
    </p:spTree>
  </p:cSld>
  <p:clrMapOvr>
    <a:masterClrMapping/>
  </p:clrMapOvr>
  <p:transition spd="med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Express js</a:t>
            </a:r>
          </a:p>
        </p:txBody>
      </p:sp>
      <p:sp>
        <p:nvSpPr>
          <p:cNvPr id="262" name="Routage dynamique…"/>
          <p:cNvSpPr txBox="1"/>
          <p:nvPr/>
        </p:nvSpPr>
        <p:spPr>
          <a:xfrm>
            <a:off x="621657" y="313644"/>
            <a:ext cx="10386066" cy="8834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Routage</a:t>
            </a:r>
            <a:r>
              <a:rPr dirty="0"/>
              <a:t> </a:t>
            </a:r>
            <a:r>
              <a:rPr dirty="0" err="1"/>
              <a:t>dynamique</a:t>
            </a:r>
            <a:endParaRPr dirty="0"/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app.get</a:t>
            </a:r>
            <a:r>
              <a:rPr dirty="0"/>
              <a:t>(</a:t>
            </a:r>
            <a:r>
              <a:rPr dirty="0">
                <a:solidFill>
                  <a:srgbClr val="BA2121"/>
                </a:solidFill>
              </a:rPr>
              <a:t>'/</a:t>
            </a:r>
            <a:r>
              <a:rPr dirty="0" err="1">
                <a:solidFill>
                  <a:srgbClr val="BA2121"/>
                </a:solidFill>
              </a:rPr>
              <a:t>etage</a:t>
            </a:r>
            <a:r>
              <a:rPr dirty="0">
                <a:solidFill>
                  <a:srgbClr val="BA2121"/>
                </a:solidFill>
              </a:rPr>
              <a:t>/:</a:t>
            </a:r>
            <a:r>
              <a:rPr dirty="0" err="1">
                <a:solidFill>
                  <a:srgbClr val="BA2121"/>
                </a:solidFill>
              </a:rPr>
              <a:t>etagenum</a:t>
            </a:r>
            <a:r>
              <a:rPr dirty="0">
                <a:solidFill>
                  <a:srgbClr val="BA2121"/>
                </a:solidFill>
              </a:rPr>
              <a:t>/</a:t>
            </a:r>
            <a:r>
              <a:rPr dirty="0" err="1">
                <a:solidFill>
                  <a:srgbClr val="BA2121"/>
                </a:solidFill>
              </a:rPr>
              <a:t>chambre’</a:t>
            </a:r>
            <a:r>
              <a:rPr dirty="0" err="1"/>
              <a:t>,</a:t>
            </a:r>
            <a:r>
              <a:rPr b="1" dirty="0" err="1">
                <a:solidFill>
                  <a:srgbClr val="008000"/>
                </a:solidFill>
                <a:latin typeface="Times"/>
                <a:ea typeface="Times"/>
                <a:cs typeface="Times"/>
                <a:sym typeface="Times"/>
              </a:rPr>
              <a:t>function</a:t>
            </a:r>
            <a:r>
              <a:rPr dirty="0"/>
              <a:t>(req, res) {</a:t>
            </a:r>
            <a:endParaRPr lang="fr-FR" dirty="0"/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</a:t>
            </a:r>
            <a:r>
              <a:rPr dirty="0" err="1"/>
              <a:t>res.setHeader</a:t>
            </a:r>
            <a:r>
              <a:rPr dirty="0"/>
              <a:t>(</a:t>
            </a:r>
            <a:r>
              <a:rPr dirty="0">
                <a:solidFill>
                  <a:srgbClr val="BA2121"/>
                </a:solidFill>
              </a:rPr>
              <a:t>'Content-Type'</a:t>
            </a:r>
            <a:r>
              <a:rPr dirty="0"/>
              <a:t>, </a:t>
            </a:r>
            <a:r>
              <a:rPr dirty="0">
                <a:solidFill>
                  <a:srgbClr val="BA2121"/>
                </a:solidFill>
              </a:rPr>
              <a:t>'text/plain'</a:t>
            </a:r>
            <a:r>
              <a:rPr dirty="0"/>
              <a:t>);</a:t>
            </a:r>
            <a:endParaRPr lang="fr-FR" dirty="0"/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 </a:t>
            </a:r>
            <a:r>
              <a:rPr dirty="0" err="1"/>
              <a:t>res.end</a:t>
            </a:r>
            <a:r>
              <a:rPr dirty="0"/>
              <a:t>(</a:t>
            </a:r>
            <a:r>
              <a:rPr dirty="0">
                <a:solidFill>
                  <a:srgbClr val="BA2121"/>
                </a:solidFill>
              </a:rPr>
              <a:t>'</a:t>
            </a:r>
            <a:r>
              <a:rPr dirty="0" err="1">
                <a:solidFill>
                  <a:srgbClr val="BA2121"/>
                </a:solidFill>
              </a:rPr>
              <a:t>Vous</a:t>
            </a:r>
            <a:r>
              <a:rPr dirty="0">
                <a:solidFill>
                  <a:srgbClr val="BA2121"/>
                </a:solidFill>
              </a:rPr>
              <a:t> </a:t>
            </a:r>
            <a:r>
              <a:rPr dirty="0" err="1">
                <a:solidFill>
                  <a:srgbClr val="BA2121"/>
                </a:solidFill>
              </a:rPr>
              <a:t>êtes</a:t>
            </a:r>
            <a:r>
              <a:rPr dirty="0">
                <a:solidFill>
                  <a:srgbClr val="BA2121"/>
                </a:solidFill>
              </a:rPr>
              <a:t> </a:t>
            </a:r>
            <a:r>
              <a:rPr dirty="0" err="1">
                <a:solidFill>
                  <a:srgbClr val="BA2121"/>
                </a:solidFill>
              </a:rPr>
              <a:t>à</a:t>
            </a:r>
            <a:r>
              <a:rPr dirty="0">
                <a:solidFill>
                  <a:srgbClr val="BA2121"/>
                </a:solidFill>
              </a:rPr>
              <a:t> la chambre de l\'étage n°' </a:t>
            </a:r>
            <a:r>
              <a:rPr dirty="0">
                <a:solidFill>
                  <a:srgbClr val="666666"/>
                </a:solidFill>
              </a:rPr>
              <a:t>+ </a:t>
            </a: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 err="1"/>
              <a:t>req.params.etagenum</a:t>
            </a:r>
            <a:r>
              <a:rPr dirty="0"/>
              <a:t>); </a:t>
            </a:r>
            <a:endParaRPr lang="fr-FR" dirty="0"/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}); </a:t>
            </a:r>
            <a:endParaRPr lang="fr-FR" dirty="0"/>
          </a:p>
          <a:p>
            <a:pPr algn="l" defTabSz="457200">
              <a:spcBef>
                <a:spcPts val="1200"/>
              </a:spcBef>
              <a:defRPr sz="260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135834" indent="-135834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2800" dirty="0"/>
              <a:t>/</a:t>
            </a:r>
            <a:r>
              <a:rPr sz="2800" dirty="0" err="1"/>
              <a:t>etage</a:t>
            </a:r>
            <a:r>
              <a:rPr sz="2800" dirty="0"/>
              <a:t>/1/chambre </a:t>
            </a:r>
          </a:p>
          <a:p>
            <a:pPr marL="135834" indent="-135834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2800" dirty="0"/>
              <a:t>/</a:t>
            </a:r>
            <a:r>
              <a:rPr sz="2800" dirty="0" err="1"/>
              <a:t>etage</a:t>
            </a:r>
            <a:r>
              <a:rPr sz="2800" dirty="0"/>
              <a:t>/2/chambre </a:t>
            </a:r>
          </a:p>
          <a:p>
            <a:pPr marL="135834" indent="-135834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2800" dirty="0"/>
              <a:t>/</a:t>
            </a:r>
            <a:r>
              <a:rPr sz="2800" dirty="0" err="1"/>
              <a:t>etage</a:t>
            </a:r>
            <a:r>
              <a:rPr sz="2800" dirty="0"/>
              <a:t>/3/chambre</a:t>
            </a:r>
          </a:p>
          <a:p>
            <a:pPr marL="135834" indent="-135834" algn="l" defTabSz="3556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rPr sz="2800" dirty="0"/>
              <a:t>/</a:t>
            </a:r>
            <a:r>
              <a:rPr sz="2800" dirty="0" err="1"/>
              <a:t>etage</a:t>
            </a:r>
            <a:r>
              <a:rPr sz="2800" dirty="0"/>
              <a:t>/toto/chambre </a:t>
            </a:r>
          </a:p>
          <a:p>
            <a:pPr algn="l" defTabSz="355600">
              <a:defRPr sz="1200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defRPr>
            </a:pPr>
            <a:endParaRPr dirty="0"/>
          </a:p>
          <a:p>
            <a:pPr algn="l" defTabSz="355600">
              <a:defRPr sz="12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dirty="0"/>
          </a:p>
        </p:txBody>
      </p:sp>
      <p:sp>
        <p:nvSpPr>
          <p:cNvPr id="263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41</a:t>
            </a:fld>
            <a:endParaRPr/>
          </a:p>
        </p:txBody>
      </p:sp>
    </p:spTree>
  </p:cSld>
  <p:clrMapOvr>
    <a:masterClrMapping/>
  </p:clrMapOvr>
  <p:transition spd="med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Express 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Express </a:t>
            </a:r>
            <a:r>
              <a:rPr b="1" dirty="0" err="1"/>
              <a:t>js</a:t>
            </a:r>
            <a:endParaRPr b="1" dirty="0"/>
          </a:p>
        </p:txBody>
      </p:sp>
      <p:sp>
        <p:nvSpPr>
          <p:cNvPr id="266" name="Aller plus loin…"/>
          <p:cNvSpPr txBox="1"/>
          <p:nvPr/>
        </p:nvSpPr>
        <p:spPr>
          <a:xfrm>
            <a:off x="621657" y="2809711"/>
            <a:ext cx="10386066" cy="3842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Aller plus loin</a:t>
            </a:r>
          </a:p>
          <a:p>
            <a:pPr algn="l" defTabSz="457200">
              <a:lnSpc>
                <a:spcPct val="120000"/>
              </a:lnSpc>
              <a:defRPr sz="26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Faire des applications temps </a:t>
            </a:r>
            <a:r>
              <a:rPr sz="2800" dirty="0" err="1"/>
              <a:t>réel</a:t>
            </a:r>
            <a:r>
              <a:rPr sz="2800" dirty="0"/>
              <a:t> avec </a:t>
            </a:r>
            <a:r>
              <a:rPr sz="2800" b="1" dirty="0" err="1"/>
              <a:t>socket.io</a:t>
            </a:r>
            <a:endParaRPr sz="2800" b="1" dirty="0"/>
          </a:p>
          <a:p>
            <a:pPr algn="l" defTabSz="355600">
              <a:defRPr sz="12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1" dirty="0"/>
          </a:p>
          <a:p>
            <a:pPr algn="l" defTabSz="355600">
              <a:defRPr sz="2300" b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endParaRPr b="1" dirty="0"/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42</a:t>
            </a:fld>
            <a:endParaRPr/>
          </a:p>
        </p:txBody>
      </p:sp>
    </p:spTree>
  </p:cSld>
  <p:clrMapOvr>
    <a:masterClrMapping/>
  </p:clrMapOvr>
  <p:transition spd="med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P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TP</a:t>
            </a:r>
          </a:p>
        </p:txBody>
      </p:sp>
      <p:sp>
        <p:nvSpPr>
          <p:cNvPr id="274" name="Ecrire un serveur HTTP proposant la manipulation d'une liste de salariés. Il proposera l'API REST suivante :…"/>
          <p:cNvSpPr txBox="1"/>
          <p:nvPr/>
        </p:nvSpPr>
        <p:spPr>
          <a:xfrm>
            <a:off x="456557" y="1788918"/>
            <a:ext cx="10386066" cy="72298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 err="1"/>
              <a:t>Ecrire</a:t>
            </a:r>
            <a:r>
              <a:rPr dirty="0"/>
              <a:t> un </a:t>
            </a:r>
            <a:r>
              <a:rPr dirty="0" err="1"/>
              <a:t>serveur</a:t>
            </a:r>
            <a:r>
              <a:rPr dirty="0"/>
              <a:t> HTTP </a:t>
            </a:r>
            <a:r>
              <a:rPr dirty="0" err="1"/>
              <a:t>proposant</a:t>
            </a:r>
            <a:r>
              <a:rPr dirty="0"/>
              <a:t> la manipulation </a:t>
            </a:r>
            <a:r>
              <a:rPr dirty="0" err="1"/>
              <a:t>d'une</a:t>
            </a:r>
            <a:r>
              <a:rPr dirty="0"/>
              <a:t> </a:t>
            </a:r>
            <a:r>
              <a:rPr dirty="0" err="1"/>
              <a:t>liste</a:t>
            </a:r>
            <a:r>
              <a:rPr dirty="0"/>
              <a:t> de </a:t>
            </a:r>
            <a:r>
              <a:rPr dirty="0" err="1"/>
              <a:t>salariés</a:t>
            </a:r>
            <a:r>
              <a:rPr dirty="0"/>
              <a:t>. Il </a:t>
            </a:r>
            <a:r>
              <a:rPr dirty="0" err="1"/>
              <a:t>proposera</a:t>
            </a:r>
            <a:r>
              <a:rPr dirty="0"/>
              <a:t> </a:t>
            </a:r>
            <a:r>
              <a:rPr dirty="0" err="1"/>
              <a:t>l'API</a:t>
            </a:r>
            <a:r>
              <a:rPr dirty="0"/>
              <a:t> REST </a:t>
            </a:r>
            <a:r>
              <a:rPr dirty="0" err="1"/>
              <a:t>suivante</a:t>
            </a:r>
            <a:r>
              <a:rPr dirty="0"/>
              <a:t> : </a:t>
            </a:r>
          </a:p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GET /users </a:t>
            </a:r>
            <a:r>
              <a:rPr dirty="0"/>
              <a:t>//</a:t>
            </a:r>
            <a:r>
              <a:rPr dirty="0" err="1"/>
              <a:t>retourne</a:t>
            </a:r>
            <a:r>
              <a:rPr dirty="0"/>
              <a:t> </a:t>
            </a:r>
            <a:r>
              <a:rPr dirty="0" err="1"/>
              <a:t>toutes</a:t>
            </a:r>
            <a:r>
              <a:rPr dirty="0"/>
              <a:t> les </a:t>
            </a:r>
            <a:r>
              <a:rPr dirty="0" err="1"/>
              <a:t>personnes</a:t>
            </a:r>
            <a:r>
              <a:rPr dirty="0"/>
              <a:t> au format JSON</a:t>
            </a:r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GET /users/{id} </a:t>
            </a:r>
            <a:r>
              <a:rPr dirty="0"/>
              <a:t>//</a:t>
            </a:r>
            <a:r>
              <a:rPr dirty="0" err="1"/>
              <a:t>retourne</a:t>
            </a:r>
            <a:r>
              <a:rPr dirty="0"/>
              <a:t> la </a:t>
            </a:r>
            <a:r>
              <a:rPr dirty="0" err="1"/>
              <a:t>personne</a:t>
            </a:r>
            <a:r>
              <a:rPr dirty="0"/>
              <a:t> qui a pour id : id au format JSON </a:t>
            </a:r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POST /users/{id}/{nom}/{</a:t>
            </a:r>
            <a:r>
              <a:rPr b="1" dirty="0" err="1"/>
              <a:t>prenom</a:t>
            </a:r>
            <a:r>
              <a:rPr b="1" dirty="0"/>
              <a:t>} </a:t>
            </a:r>
            <a:r>
              <a:rPr dirty="0"/>
              <a:t>//</a:t>
            </a:r>
            <a:r>
              <a:rPr dirty="0" err="1"/>
              <a:t>crée</a:t>
            </a:r>
            <a:r>
              <a:rPr dirty="0"/>
              <a:t> </a:t>
            </a:r>
            <a:r>
              <a:rPr dirty="0" err="1"/>
              <a:t>une</a:t>
            </a:r>
            <a:r>
              <a:rPr dirty="0"/>
              <a:t> nouvelle </a:t>
            </a:r>
            <a:r>
              <a:rPr dirty="0" err="1"/>
              <a:t>personne</a:t>
            </a:r>
            <a:endParaRPr dirty="0"/>
          </a:p>
          <a:p>
            <a:pPr marL="271669" indent="-271669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b="1" dirty="0"/>
              <a:t>DELETE /users/{id} </a:t>
            </a:r>
            <a:r>
              <a:rPr dirty="0"/>
              <a:t>//</a:t>
            </a:r>
            <a:r>
              <a:rPr dirty="0" err="1"/>
              <a:t>supprime</a:t>
            </a:r>
            <a:r>
              <a:rPr dirty="0"/>
              <a:t> la </a:t>
            </a:r>
            <a:r>
              <a:rPr dirty="0" err="1"/>
              <a:t>personne</a:t>
            </a:r>
            <a:r>
              <a:rPr dirty="0"/>
              <a:t> qui a pour id : id </a:t>
            </a:r>
          </a:p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dirty="0"/>
          </a:p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dirty="0"/>
              <a:t>La </a:t>
            </a:r>
            <a:r>
              <a:rPr dirty="0" err="1"/>
              <a:t>liste</a:t>
            </a:r>
            <a:r>
              <a:rPr dirty="0"/>
              <a:t> des </a:t>
            </a:r>
            <a:r>
              <a:rPr dirty="0" err="1"/>
              <a:t>personnes</a:t>
            </a:r>
            <a:r>
              <a:rPr dirty="0"/>
              <a:t> sera </a:t>
            </a:r>
            <a:r>
              <a:rPr dirty="0" err="1"/>
              <a:t>stockée</a:t>
            </a:r>
            <a:r>
              <a:rPr dirty="0"/>
              <a:t> dans </a:t>
            </a:r>
            <a:r>
              <a:rPr dirty="0" err="1"/>
              <a:t>une</a:t>
            </a:r>
            <a:r>
              <a:rPr dirty="0"/>
              <a:t> variable du </a:t>
            </a:r>
            <a:r>
              <a:rPr dirty="0" err="1"/>
              <a:t>serveur</a:t>
            </a:r>
            <a:r>
              <a:rPr dirty="0"/>
              <a:t> (non </a:t>
            </a:r>
            <a:r>
              <a:rPr dirty="0" err="1"/>
              <a:t>persistente</a:t>
            </a:r>
            <a:r>
              <a:rPr dirty="0"/>
              <a:t>). Ex : { "1": { nom: 'martin', </a:t>
            </a:r>
            <a:r>
              <a:rPr dirty="0" err="1"/>
              <a:t>prenom</a:t>
            </a:r>
            <a:r>
              <a:rPr dirty="0"/>
              <a:t>: 'jean' }, "2": { nom: '</a:t>
            </a:r>
            <a:r>
              <a:rPr dirty="0" err="1"/>
              <a:t>dupont</a:t>
            </a:r>
            <a:r>
              <a:rPr dirty="0"/>
              <a:t>', </a:t>
            </a:r>
            <a:r>
              <a:rPr dirty="0" err="1"/>
              <a:t>prenom</a:t>
            </a:r>
            <a:r>
              <a:rPr dirty="0"/>
              <a:t>: '</a:t>
            </a:r>
            <a:r>
              <a:rPr dirty="0" err="1"/>
              <a:t>pierre</a:t>
            </a:r>
            <a:r>
              <a:rPr dirty="0"/>
              <a:t>' }} </a:t>
            </a:r>
          </a:p>
        </p:txBody>
      </p:sp>
      <p:sp>
        <p:nvSpPr>
          <p:cNvPr id="27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43</a:t>
            </a:fld>
            <a:endParaRPr/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install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t>installation</a:t>
            </a:r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5</a:t>
            </a:fld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7AE1E1-2B13-BC46-8CD2-89F2BEE7B0AA}"/>
              </a:ext>
            </a:extLst>
          </p:cNvPr>
          <p:cNvSpPr txBox="1"/>
          <p:nvPr/>
        </p:nvSpPr>
        <p:spPr>
          <a:xfrm>
            <a:off x="3208984" y="5165600"/>
            <a:ext cx="5858976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fr-FR" b="1" dirty="0"/>
              <a:t>https://</a:t>
            </a:r>
            <a:r>
              <a:rPr lang="fr-FR" b="1" dirty="0" err="1"/>
              <a:t>nodejs.org</a:t>
            </a:r>
            <a:r>
              <a:rPr lang="fr-FR" b="1" dirty="0"/>
              <a:t>/en/</a:t>
            </a:r>
            <a:r>
              <a:rPr lang="fr-FR" b="1" dirty="0" err="1"/>
              <a:t>download</a:t>
            </a:r>
            <a:r>
              <a:rPr lang="fr-FR" b="1" dirty="0"/>
              <a:t>/</a:t>
            </a:r>
            <a:endParaRPr kumimoji="0" lang="fr-FR" sz="3600" b="1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Gill Sans Light"/>
              <a:ea typeface="Gill Sans Light"/>
              <a:cs typeface="Gill Sans Light"/>
              <a:sym typeface="Gill Sans Light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install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lang="fr-FR" dirty="0"/>
              <a:t>DOCUMENTATION</a:t>
            </a:r>
            <a:endParaRPr dirty="0"/>
          </a:p>
        </p:txBody>
      </p:sp>
      <p:sp>
        <p:nvSpPr>
          <p:cNvPr id="13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B7AE1E1-2B13-BC46-8CD2-89F2BEE7B0AA}"/>
              </a:ext>
            </a:extLst>
          </p:cNvPr>
          <p:cNvSpPr txBox="1"/>
          <p:nvPr/>
        </p:nvSpPr>
        <p:spPr>
          <a:xfrm>
            <a:off x="3692289" y="5165600"/>
            <a:ext cx="489236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fr-FR" b="1" dirty="0"/>
              <a:t>https://</a:t>
            </a:r>
            <a:r>
              <a:rPr lang="fr-FR" b="1" dirty="0" err="1"/>
              <a:t>nodejs.org</a:t>
            </a:r>
            <a:r>
              <a:rPr lang="fr-FR" b="1" dirty="0"/>
              <a:t>/en/docs/</a:t>
            </a:r>
            <a:endParaRPr kumimoji="0" lang="fr-FR" sz="3600" b="1" i="0" u="none" strike="noStrike" cap="none" spc="0" normalizeH="0" baseline="0" dirty="0">
              <a:ln>
                <a:noFill/>
              </a:ln>
              <a:solidFill>
                <a:srgbClr val="535353"/>
              </a:solidFill>
              <a:effectLst/>
              <a:uFillTx/>
              <a:latin typeface="Gill Sans Light"/>
              <a:ea typeface="Gill Sans Light"/>
              <a:cs typeface="Gill Sans Light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871963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remiere applic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Premiere application</a:t>
            </a:r>
          </a:p>
        </p:txBody>
      </p:sp>
      <p:sp>
        <p:nvSpPr>
          <p:cNvPr id="139" name="Créer un fichier test.js avec…"/>
          <p:cNvSpPr txBox="1"/>
          <p:nvPr/>
        </p:nvSpPr>
        <p:spPr>
          <a:xfrm>
            <a:off x="875657" y="2363022"/>
            <a:ext cx="10386066" cy="4557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</a:t>
            </a:r>
            <a:r>
              <a:rPr sz="2800" dirty="0" err="1"/>
              <a:t>Créer</a:t>
            </a:r>
            <a:r>
              <a:rPr sz="2800" dirty="0"/>
              <a:t> un </a:t>
            </a:r>
            <a:r>
              <a:rPr sz="2800" dirty="0" err="1"/>
              <a:t>fichier</a:t>
            </a:r>
            <a:r>
              <a:rPr sz="2800" dirty="0"/>
              <a:t> </a:t>
            </a:r>
            <a:r>
              <a:rPr sz="2800" dirty="0" err="1"/>
              <a:t>test.js</a:t>
            </a:r>
            <a:r>
              <a:rPr sz="2800" dirty="0"/>
              <a:t> avec 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 </a:t>
            </a:r>
            <a:r>
              <a:rPr sz="2800" dirty="0" err="1"/>
              <a:t>console.log</a:t>
            </a:r>
            <a:r>
              <a:rPr sz="2800" dirty="0"/>
              <a:t> (“Hello world”)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/>
              <a:t> Executer</a:t>
            </a:r>
          </a:p>
          <a:p>
            <a:pPr marL="135834" indent="-135834" algn="l" defTabSz="355600">
              <a:lnSpc>
                <a:spcPct val="150000"/>
              </a:lnSpc>
              <a:buClr>
                <a:srgbClr val="535353"/>
              </a:buClr>
              <a:buSzPct val="82000"/>
              <a:buChar char="•"/>
              <a:defRPr sz="2400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 node </a:t>
            </a:r>
            <a:r>
              <a:rPr sz="2800" dirty="0" err="1"/>
              <a:t>test.js</a:t>
            </a:r>
            <a:endParaRPr sz="2800" dirty="0"/>
          </a:p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algn="l" defTabSz="355600">
              <a:lnSpc>
                <a:spcPct val="150000"/>
              </a:lnSpc>
              <a:defRPr sz="24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sz="2800" dirty="0" err="1"/>
              <a:t>Connaitre</a:t>
            </a:r>
            <a:r>
              <a:rPr sz="2800" dirty="0"/>
              <a:t> la version </a:t>
            </a:r>
            <a:r>
              <a:rPr sz="2800" dirty="0" err="1"/>
              <a:t>installée</a:t>
            </a:r>
            <a:endParaRPr sz="2800" dirty="0"/>
          </a:p>
          <a:p>
            <a:pPr algn="l" defTabSz="355600">
              <a:lnSpc>
                <a:spcPct val="150000"/>
              </a:lnSpc>
              <a:defRPr sz="2400" i="1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2800" dirty="0"/>
              <a:t>node -v</a:t>
            </a:r>
          </a:p>
        </p:txBody>
      </p:sp>
      <p:sp>
        <p:nvSpPr>
          <p:cNvPr id="14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81748" y="9270999"/>
            <a:ext cx="2286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/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59" name="Module =  fichier javascript…"/>
          <p:cNvSpPr txBox="1"/>
          <p:nvPr/>
        </p:nvSpPr>
        <p:spPr>
          <a:xfrm>
            <a:off x="355599" y="2887289"/>
            <a:ext cx="12535941" cy="4873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271669" indent="-271669" algn="l" defTabSz="457200">
              <a:lnSpc>
                <a:spcPct val="25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 </a:t>
            </a:r>
            <a:r>
              <a:rPr sz="2800" dirty="0"/>
              <a:t>Module =  </a:t>
            </a:r>
            <a:r>
              <a:rPr sz="2800" dirty="0" err="1"/>
              <a:t>fichier</a:t>
            </a:r>
            <a:r>
              <a:rPr sz="2800" dirty="0"/>
              <a:t> </a:t>
            </a:r>
            <a:r>
              <a:rPr sz="2800" dirty="0" err="1"/>
              <a:t>javascript</a:t>
            </a:r>
            <a:endParaRPr lang="fr-FR" sz="2800" dirty="0"/>
          </a:p>
          <a:p>
            <a:pPr marL="271669" indent="-271669" algn="l" defTabSz="457200">
              <a:lnSpc>
                <a:spcPct val="25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 Permet d’encapsuler les variables et les fonctions</a:t>
            </a:r>
          </a:p>
          <a:p>
            <a:pPr marL="271669" indent="-271669" algn="l" defTabSz="457200">
              <a:lnSpc>
                <a:spcPct val="25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 </a:t>
            </a:r>
            <a:r>
              <a:rPr lang="fr-FR" sz="2800" dirty="0" err="1"/>
              <a:t>module.exports</a:t>
            </a:r>
            <a:r>
              <a:rPr lang="fr-FR" sz="2800" dirty="0"/>
              <a:t> permet d’exposer les variables et les fonctions du module</a:t>
            </a:r>
            <a:endParaRPr sz="2800" dirty="0"/>
          </a:p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ODULES NODE.J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9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r>
              <a:rPr b="1" dirty="0"/>
              <a:t>MODULES NODE.JS</a:t>
            </a:r>
          </a:p>
        </p:txBody>
      </p:sp>
      <p:sp>
        <p:nvSpPr>
          <p:cNvPr id="159" name="Module =  fichier javascript…"/>
          <p:cNvSpPr txBox="1"/>
          <p:nvPr/>
        </p:nvSpPr>
        <p:spPr>
          <a:xfrm>
            <a:off x="399528" y="2040302"/>
            <a:ext cx="12535941" cy="7230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lnSpc>
                <a:spcPct val="120000"/>
              </a:lnSpc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endParaRPr sz="2800" dirty="0"/>
          </a:p>
          <a:p>
            <a:pPr marL="271669" indent="-271669" algn="l" defTabSz="457200">
              <a:lnSpc>
                <a:spcPct val="120000"/>
              </a:lnSpc>
              <a:buClr>
                <a:srgbClr val="535353"/>
              </a:buClr>
              <a:buSzPct val="82000"/>
              <a:buChar char="•"/>
              <a:defRPr sz="2400" b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pPr>
            <a:r>
              <a:rPr lang="fr-FR" sz="2800" dirty="0"/>
              <a:t>Création d’un module</a:t>
            </a:r>
            <a:endParaRPr lang="fr-FR" dirty="0"/>
          </a:p>
          <a:p>
            <a:pPr algn="l"/>
            <a:r>
              <a:rPr lang="fr-FR" dirty="0"/>
              <a:t>// </a:t>
            </a:r>
            <a:r>
              <a:rPr lang="fr-FR" dirty="0" err="1"/>
              <a:t>log.js</a:t>
            </a:r>
            <a:endParaRPr lang="fr-FR" dirty="0"/>
          </a:p>
          <a:p>
            <a:pPr algn="l"/>
            <a:r>
              <a:rPr lang="fr-FR" dirty="0"/>
              <a:t>var message = "</a:t>
            </a:r>
            <a:r>
              <a:rPr lang="fr-FR" dirty="0" err="1"/>
              <a:t>logger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";</a:t>
            </a:r>
          </a:p>
          <a:p>
            <a:pPr algn="l"/>
            <a:br>
              <a:rPr lang="fr-FR" dirty="0"/>
            </a:br>
            <a:r>
              <a:rPr lang="fr-FR" dirty="0" err="1"/>
              <a:t>function</a:t>
            </a:r>
            <a:r>
              <a:rPr lang="fr-FR" dirty="0"/>
              <a:t> log(){</a:t>
            </a:r>
          </a:p>
          <a:p>
            <a:pPr algn="l"/>
            <a:r>
              <a:rPr lang="fr-FR" dirty="0"/>
              <a:t>   </a:t>
            </a:r>
            <a:r>
              <a:rPr lang="fr-FR" dirty="0" err="1"/>
              <a:t>console.log</a:t>
            </a:r>
            <a:r>
              <a:rPr lang="fr-FR" dirty="0"/>
              <a:t>(message);</a:t>
            </a:r>
          </a:p>
          <a:p>
            <a:pPr algn="l"/>
            <a:r>
              <a:rPr lang="fr-FR" dirty="0"/>
              <a:t>}</a:t>
            </a:r>
          </a:p>
          <a:p>
            <a:pPr algn="l"/>
            <a:br>
              <a:rPr lang="fr-FR" dirty="0"/>
            </a:br>
            <a:r>
              <a:rPr lang="fr-FR" dirty="0"/>
              <a:t>// exposer la méthode log</a:t>
            </a:r>
          </a:p>
          <a:p>
            <a:pPr algn="l"/>
            <a:r>
              <a:rPr lang="fr-FR" dirty="0" err="1"/>
              <a:t>module.exports.log</a:t>
            </a:r>
            <a:r>
              <a:rPr lang="fr-FR" dirty="0"/>
              <a:t> = log;</a:t>
            </a:r>
          </a:p>
          <a:p>
            <a:br>
              <a:rPr lang="fr-FR" dirty="0"/>
            </a:br>
            <a:endParaRPr lang="fr-FR" dirty="0"/>
          </a:p>
        </p:txBody>
      </p:sp>
      <p:sp>
        <p:nvSpPr>
          <p:cNvPr id="1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6324598" y="9270999"/>
            <a:ext cx="342901" cy="35560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7379733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Showroom">
  <a:themeElements>
    <a:clrScheme name="Showroom">
      <a:dk1>
        <a:srgbClr val="535353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4005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535353"/>
            </a:solidFill>
            <a:effectLst/>
            <a:uFillTx/>
            <a:latin typeface="Gill Sans Light"/>
            <a:ea typeface="Gill Sans Light"/>
            <a:cs typeface="Gill Sans Light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1504</TotalTime>
  <Words>2272</Words>
  <Application>Microsoft Macintosh PowerPoint</Application>
  <PresentationFormat>Personnalisé</PresentationFormat>
  <Paragraphs>523</Paragraphs>
  <Slides>43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43</vt:i4>
      </vt:variant>
    </vt:vector>
  </HeadingPairs>
  <TitlesOfParts>
    <vt:vector size="51" baseType="lpstr">
      <vt:lpstr>Arial</vt:lpstr>
      <vt:lpstr>Consolas</vt:lpstr>
      <vt:lpstr>Courier New</vt:lpstr>
      <vt:lpstr>Gill Sans Light</vt:lpstr>
      <vt:lpstr>Helvetica Neue</vt:lpstr>
      <vt:lpstr>Times</vt:lpstr>
      <vt:lpstr>Verdana</vt:lpstr>
      <vt:lpstr>Showroom</vt:lpstr>
      <vt:lpstr>Présentation PowerPoint</vt:lpstr>
      <vt:lpstr>Node.js</vt:lpstr>
      <vt:lpstr>PRINCIPES Node.JS</vt:lpstr>
      <vt:lpstr>PRINCIPES Node.JS</vt:lpstr>
      <vt:lpstr>installation</vt:lpstr>
      <vt:lpstr>DOCUMENTATION</vt:lpstr>
      <vt:lpstr>Premiere application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MODULES NODE.JS</vt:lpstr>
      <vt:lpstr>CONCEPTS CALLBACKS</vt:lpstr>
      <vt:lpstr>Event loop</vt:lpstr>
      <vt:lpstr>EVENT LOOP</vt:lpstr>
      <vt:lpstr>Module HTTP</vt:lpstr>
      <vt:lpstr>Module HTTP</vt:lpstr>
      <vt:lpstr>Module HTTP</vt:lpstr>
      <vt:lpstr>Module HTTP</vt:lpstr>
      <vt:lpstr>Module HTTP</vt:lpstr>
      <vt:lpstr>Module HTTP</vt:lpstr>
      <vt:lpstr>Module HTTP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Express js</vt:lpstr>
      <vt:lpstr>TP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HYSOPE SARL Ventes</cp:lastModifiedBy>
  <cp:revision>34</cp:revision>
  <dcterms:modified xsi:type="dcterms:W3CDTF">2023-12-06T13:12:07Z</dcterms:modified>
</cp:coreProperties>
</file>